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22"/>
  </p:notesMasterIdLst>
  <p:sldIdLst>
    <p:sldId id="258" r:id="rId6"/>
    <p:sldId id="385" r:id="rId7"/>
    <p:sldId id="272" r:id="rId8"/>
    <p:sldId id="261" r:id="rId9"/>
    <p:sldId id="273" r:id="rId10"/>
    <p:sldId id="260" r:id="rId11"/>
    <p:sldId id="257" r:id="rId12"/>
    <p:sldId id="259" r:id="rId13"/>
    <p:sldId id="264" r:id="rId14"/>
    <p:sldId id="265" r:id="rId15"/>
    <p:sldId id="386" r:id="rId16"/>
    <p:sldId id="387" r:id="rId17"/>
    <p:sldId id="388" r:id="rId18"/>
    <p:sldId id="267" r:id="rId19"/>
    <p:sldId id="262" r:id="rId20"/>
    <p:sldId id="25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D4C"/>
    <a:srgbClr val="E56627"/>
    <a:srgbClr val="007B91"/>
    <a:srgbClr val="BEDA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0791" autoAdjust="0"/>
  </p:normalViewPr>
  <p:slideViewPr>
    <p:cSldViewPr snapToGrid="0">
      <p:cViewPr varScale="1">
        <p:scale>
          <a:sx n="77" d="100"/>
          <a:sy n="77" d="100"/>
        </p:scale>
        <p:origin x="715"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Heinl" userId="2ce43cd1-877b-4f07-81db-d0740422723e" providerId="ADAL" clId="{3E5F5E91-6E92-4CCB-83DC-2A2C0C5BB48B}"/>
    <pc:docChg chg="modSld">
      <pc:chgData name="Amanda Heinl" userId="2ce43cd1-877b-4f07-81db-d0740422723e" providerId="ADAL" clId="{3E5F5E91-6E92-4CCB-83DC-2A2C0C5BB48B}" dt="2026-08-19T14:42:08.593" v="3" actId="1076"/>
      <pc:docMkLst>
        <pc:docMk/>
      </pc:docMkLst>
      <pc:sldChg chg="modSp mod">
        <pc:chgData name="Amanda Heinl" userId="2ce43cd1-877b-4f07-81db-d0740422723e" providerId="ADAL" clId="{3E5F5E91-6E92-4CCB-83DC-2A2C0C5BB48B}" dt="2026-08-19T14:42:08.593" v="3" actId="1076"/>
        <pc:sldMkLst>
          <pc:docMk/>
          <pc:sldMk cId="156045477" sldId="257"/>
        </pc:sldMkLst>
        <pc:picChg chg="mod">
          <ac:chgData name="Amanda Heinl" userId="2ce43cd1-877b-4f07-81db-d0740422723e" providerId="ADAL" clId="{3E5F5E91-6E92-4CCB-83DC-2A2C0C5BB48B}" dt="2026-08-19T14:42:08.593" v="3" actId="1076"/>
          <ac:picMkLst>
            <pc:docMk/>
            <pc:sldMk cId="156045477" sldId="257"/>
            <ac:picMk id="2" creationId="{03C3FA47-F302-F586-8B3E-D93B47D9702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CAF6A-41D7-4F95-A83D-457BC0CDF5F6}"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F43495-7FE7-40C5-AB9B-CA1F4EEEC09F}" type="slidenum">
              <a:rPr lang="en-US" smtClean="0"/>
              <a:t>‹#›</a:t>
            </a:fld>
            <a:endParaRPr lang="en-US"/>
          </a:p>
        </p:txBody>
      </p:sp>
    </p:spTree>
    <p:extLst>
      <p:ext uri="{BB962C8B-B14F-4D97-AF65-F5344CB8AC3E}">
        <p14:creationId xmlns:p14="http://schemas.microsoft.com/office/powerpoint/2010/main" val="3875082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the pre recorded workshop on Individual Support Plans, provided by Resources of Exceptional Children and Youth – Durham Region</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a:t>
            </a:fld>
            <a:endParaRPr lang="en-US"/>
          </a:p>
        </p:txBody>
      </p:sp>
    </p:spTree>
    <p:extLst>
      <p:ext uri="{BB962C8B-B14F-4D97-AF65-F5344CB8AC3E}">
        <p14:creationId xmlns:p14="http://schemas.microsoft.com/office/powerpoint/2010/main" val="546348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5FE01E-A7D0-42C2-A0FE-45C732F3E079}" type="slidenum">
              <a:rPr lang="en-US" smtClean="0"/>
              <a:t>2</a:t>
            </a:fld>
            <a:endParaRPr lang="en-US"/>
          </a:p>
        </p:txBody>
      </p:sp>
    </p:spTree>
    <p:extLst>
      <p:ext uri="{BB962C8B-B14F-4D97-AF65-F5344CB8AC3E}">
        <p14:creationId xmlns:p14="http://schemas.microsoft.com/office/powerpoint/2010/main" val="2606099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3</a:t>
            </a:fld>
            <a:endParaRPr lang="en-US"/>
          </a:p>
        </p:txBody>
      </p:sp>
    </p:spTree>
    <p:extLst>
      <p:ext uri="{BB962C8B-B14F-4D97-AF65-F5344CB8AC3E}">
        <p14:creationId xmlns:p14="http://schemas.microsoft.com/office/powerpoint/2010/main" val="3175963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baseline="0" dirty="0"/>
              <a:t>Here is a brief overview of our role before we dive deeper into ISPs. As RC Consultants, we…</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4</a:t>
            </a:fld>
            <a:endParaRPr lang="en-US"/>
          </a:p>
        </p:txBody>
      </p:sp>
    </p:spTree>
    <p:extLst>
      <p:ext uri="{BB962C8B-B14F-4D97-AF65-F5344CB8AC3E}">
        <p14:creationId xmlns:p14="http://schemas.microsoft.com/office/powerpoint/2010/main" val="2870151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CA" sz="1200" b="0" baseline="0" dirty="0"/>
              <a:t>In 2017, the Ministry made a change to define “a child with special needs”. </a:t>
            </a:r>
          </a:p>
          <a:p>
            <a:pPr marL="0" indent="0">
              <a:buFont typeface="Wingdings" panose="05000000000000000000" pitchFamily="2" charset="2"/>
              <a:buNone/>
            </a:pPr>
            <a:endParaRPr lang="en-CA" sz="1200" b="0" baseline="0" dirty="0"/>
          </a:p>
          <a:p>
            <a:pPr marL="0" indent="0">
              <a:buFont typeface="Wingdings" panose="05000000000000000000" pitchFamily="2" charset="2"/>
              <a:buNone/>
            </a:pPr>
            <a:endParaRPr lang="en-CA" sz="1200" b="0" baseline="0" dirty="0"/>
          </a:p>
          <a:p>
            <a:pPr marL="0" indent="0">
              <a:buFont typeface="Wingdings" panose="05000000000000000000" pitchFamily="2" charset="2"/>
              <a:buNone/>
            </a:pPr>
            <a:r>
              <a:rPr lang="en-CA" sz="1200" b="0" dirty="0"/>
              <a:t>What</a:t>
            </a:r>
            <a:r>
              <a:rPr lang="en-CA" sz="1200" b="0" baseline="0" dirty="0"/>
              <a:t> this means for the Child care community is… </a:t>
            </a:r>
            <a:r>
              <a:rPr lang="en-CA" sz="1200" b="0" dirty="0"/>
              <a:t> Chil</a:t>
            </a:r>
            <a:r>
              <a:rPr lang="en-CA" sz="1200" b="0" baseline="0" dirty="0"/>
              <a:t>d Care Workers need to be aware that the Ministry is </a:t>
            </a:r>
            <a:r>
              <a:rPr lang="en-CA" sz="1200" b="1" baseline="0" dirty="0"/>
              <a:t>NOT</a:t>
            </a:r>
            <a:r>
              <a:rPr lang="en-CA" sz="1200" b="0" baseline="0" dirty="0"/>
              <a:t> defining special needs by simply a diagnosis, but your needs as a classroom and/or Centre for additional supports. This could mean children who have supports such as braces, walkers, special seating, communication supports or behavioural concerns. </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5</a:t>
            </a:fld>
            <a:endParaRPr lang="en-US"/>
          </a:p>
        </p:txBody>
      </p:sp>
    </p:spTree>
    <p:extLst>
      <p:ext uri="{BB962C8B-B14F-4D97-AF65-F5344CB8AC3E}">
        <p14:creationId xmlns:p14="http://schemas.microsoft.com/office/powerpoint/2010/main" val="4209727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dirty="0"/>
              <a:t>-According</a:t>
            </a:r>
            <a:r>
              <a:rPr lang="en-CA" sz="1200" b="0" baseline="0" dirty="0"/>
              <a:t> to the Act – the minimum requirement to review and/or update a ISP is 1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baseline="0" dirty="0"/>
              <a:t>Best practice, what we as RC’s are suggesting is 6 months and/or when child moves room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CA" sz="1200" b="0"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sz="1200" b="0" baseline="0" dirty="0"/>
              <a:t>This will ensure that the centre goals is still appropriate, still works for the child, and provided the opportunity to change if goals are met.</a:t>
            </a:r>
            <a:endParaRPr lang="en-US" sz="1200" b="0" baseline="0" dirty="0"/>
          </a:p>
          <a:p>
            <a:endParaRPr lang="en-US" sz="3600" baseline="0" dirty="0"/>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6</a:t>
            </a:fld>
            <a:endParaRPr lang="en-US"/>
          </a:p>
        </p:txBody>
      </p:sp>
    </p:spTree>
    <p:extLst>
      <p:ext uri="{BB962C8B-B14F-4D97-AF65-F5344CB8AC3E}">
        <p14:creationId xmlns:p14="http://schemas.microsoft.com/office/powerpoint/2010/main" val="3089372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As early learning professionals, we have An amazing opportunity and privilege to build relationships and communicate with the families and guardians on a regular basis. These conversations can be focused on amazing updates such as their child's development, the peer relationships they are developing and the learning happening within their spaces.</a:t>
            </a:r>
          </a:p>
          <a:p>
            <a:endParaRPr lang="en-US" sz="1200" dirty="0"/>
          </a:p>
          <a:p>
            <a:r>
              <a:rPr lang="en-US" sz="1200" dirty="0"/>
              <a:t>Sometimes though the conversations we have with families are a little more difficult and require a little more planning when navigating them. These conversations can be around topics such as developmental concerns, red flags and perhaps brining up the conversation of developing an isp. </a:t>
            </a:r>
          </a:p>
          <a:p>
            <a:endParaRPr lang="en-US" sz="1200" baseline="0" dirty="0"/>
          </a:p>
          <a:p>
            <a:endParaRPr lang="en-US" sz="1200" baseline="0" dirty="0"/>
          </a:p>
          <a:p>
            <a:r>
              <a:rPr lang="en-US" sz="1200" baseline="0" dirty="0"/>
              <a:t>Build up to the conversation, share your observations with families in an objective and supportive way. Ask for their expertise and work on strategies together. This way it will be less of an abrupt conversation, it will not be a surprise. Focus on collaboration and partnership. </a:t>
            </a:r>
          </a:p>
          <a:p>
            <a:endParaRPr lang="en-US" sz="1200" baseline="0" dirty="0"/>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7</a:t>
            </a:fld>
            <a:endParaRPr lang="en-US"/>
          </a:p>
        </p:txBody>
      </p:sp>
    </p:spTree>
    <p:extLst>
      <p:ext uri="{BB962C8B-B14F-4D97-AF65-F5344CB8AC3E}">
        <p14:creationId xmlns:p14="http://schemas.microsoft.com/office/powerpoint/2010/main" val="3933968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t>When meeting</a:t>
            </a:r>
            <a:r>
              <a:rPr lang="en-US" sz="1200" b="0" i="0" baseline="0" dirty="0"/>
              <a:t> with the early learning communities, we often ask these questions to build their capacity with creating family rapport. Here is where we, as supports, can direct the educators to find this information. We also like to point out that these questions may be an opportunity to ask during the tough conversations educators may have with parents.</a:t>
            </a:r>
          </a:p>
          <a:p>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8</a:t>
            </a:fld>
            <a:endParaRPr lang="en-US"/>
          </a:p>
        </p:txBody>
      </p:sp>
    </p:spTree>
    <p:extLst>
      <p:ext uri="{BB962C8B-B14F-4D97-AF65-F5344CB8AC3E}">
        <p14:creationId xmlns:p14="http://schemas.microsoft.com/office/powerpoint/2010/main" val="1980176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0" dirty="0"/>
              <a:t>Here are a few agencies and supports that may help you through the ISP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baseline="0" dirty="0"/>
              <a:t>School Boards may be involved if the child is 4 and above, and have an IEP in school. </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9</a:t>
            </a:fld>
            <a:endParaRPr lang="en-US"/>
          </a:p>
        </p:txBody>
      </p:sp>
    </p:spTree>
    <p:extLst>
      <p:ext uri="{BB962C8B-B14F-4D97-AF65-F5344CB8AC3E}">
        <p14:creationId xmlns:p14="http://schemas.microsoft.com/office/powerpoint/2010/main" val="2905356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am going to go through each page of our new ISP template.</a:t>
            </a:r>
          </a:p>
          <a:p>
            <a:endParaRPr lang="en-US" dirty="0"/>
          </a:p>
          <a:p>
            <a:r>
              <a:rPr lang="en-US" dirty="0"/>
              <a:t>We wanted to make the document as easy and accessible as possible.</a:t>
            </a:r>
          </a:p>
          <a:p>
            <a:endParaRPr lang="en-US" dirty="0"/>
          </a:p>
          <a:p>
            <a:r>
              <a:rPr lang="en-US" dirty="0"/>
              <a:t>On the first page of the ISP is all about the child’s information (name, DOB, caregivers) and who helped create the ISP. </a:t>
            </a:r>
          </a:p>
          <a:p>
            <a:endParaRPr lang="en-US" dirty="0"/>
          </a:p>
          <a:p>
            <a:r>
              <a:rPr lang="en-US" dirty="0"/>
              <a:t>There is an option to add a photo of the child, to support a better understanding for any new staff entering the center. It can become quite confusing to remember names and ISP’s within the first few weeks! </a:t>
            </a:r>
          </a:p>
          <a:p>
            <a:endParaRPr lang="en-US" dirty="0"/>
          </a:p>
          <a:p>
            <a:r>
              <a:rPr lang="en-US" dirty="0"/>
              <a:t>The ISP is a document meant to be kept in a file, and not posted anywhere visible in the classroom. </a:t>
            </a:r>
          </a:p>
          <a:p>
            <a:endParaRPr lang="en-US" dirty="0"/>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10</a:t>
            </a:fld>
            <a:endParaRPr lang="en-US"/>
          </a:p>
        </p:txBody>
      </p:sp>
    </p:spTree>
    <p:extLst>
      <p:ext uri="{BB962C8B-B14F-4D97-AF65-F5344CB8AC3E}">
        <p14:creationId xmlns:p14="http://schemas.microsoft.com/office/powerpoint/2010/main" val="59320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67133-3B85-4EFD-E73F-5482A5422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5305F-54D6-5596-B6BF-30854B39F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14CDE-E59B-A50A-7715-7C101EE78AFC}"/>
              </a:ext>
            </a:extLst>
          </p:cNvPr>
          <p:cNvSpPr>
            <a:spLocks noGrp="1"/>
          </p:cNvSpPr>
          <p:nvPr>
            <p:ph type="body" idx="1"/>
          </p:nvPr>
        </p:nvSpPr>
        <p:spPr/>
        <p:txBody>
          <a:bodyPr/>
          <a:lstStyle/>
          <a:p>
            <a:r>
              <a:rPr lang="en-US" sz="1200" dirty="0"/>
              <a:t>The second page of the ISP is where Educators and Parents or Outside Agencies can collaborate and discuss the child’s strengths, as well as areas of focus. </a:t>
            </a:r>
          </a:p>
          <a:p>
            <a:endParaRPr lang="en-US" sz="1200" dirty="0"/>
          </a:p>
          <a:p>
            <a:r>
              <a:rPr lang="en-US" sz="1200" dirty="0"/>
              <a:t>This part of the ISP really supports the relationship between the center and the parents/guardians, as it starts off discussing any strengths and interests of the child. It will allow the parents/guardians to feel more involved with the ISP process, while discussing the positives everyone notices in their child. </a:t>
            </a:r>
          </a:p>
          <a:p>
            <a:endParaRPr lang="en-US" sz="1200" dirty="0"/>
          </a:p>
          <a:p>
            <a:r>
              <a:rPr lang="en-US" sz="1200" dirty="0"/>
              <a:t>The “Area of Focus” box is more geared towards goals the child care center wants to work on. It is important to note that this area is child care focused, meaning the goals written in this box will be goals completed within the child care setting. </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Any external partners such as Grandview or </a:t>
            </a:r>
            <a:r>
              <a:rPr lang="en-US" sz="1200" dirty="0">
                <a:latin typeface="Arial" panose="020B0604020202020204" pitchFamily="34" charset="0"/>
                <a:cs typeface="Arial" panose="020B0604020202020204" pitchFamily="34" charset="0"/>
              </a:rPr>
              <a:t>Children’s Developmental Behavioral Supports</a:t>
            </a:r>
            <a:r>
              <a:rPr lang="en-US" sz="1200" dirty="0"/>
              <a:t> may have separate goals, but anything on the ISP are directly related to goals within the child care.</a:t>
            </a:r>
          </a:p>
          <a:p>
            <a:endParaRPr lang="en-US" dirty="0"/>
          </a:p>
          <a:p>
            <a:endParaRPr lang="en-US" dirty="0"/>
          </a:p>
        </p:txBody>
      </p:sp>
      <p:sp>
        <p:nvSpPr>
          <p:cNvPr id="4" name="Slide Number Placeholder 3">
            <a:extLst>
              <a:ext uri="{FF2B5EF4-FFF2-40B4-BE49-F238E27FC236}">
                <a16:creationId xmlns:a16="http://schemas.microsoft.com/office/drawing/2014/main" id="{A28ED846-FB7A-EA53-A237-F71649FED28F}"/>
              </a:ext>
            </a:extLst>
          </p:cNvPr>
          <p:cNvSpPr>
            <a:spLocks noGrp="1"/>
          </p:cNvSpPr>
          <p:nvPr>
            <p:ph type="sldNum" sz="quarter" idx="5"/>
          </p:nvPr>
        </p:nvSpPr>
        <p:spPr/>
        <p:txBody>
          <a:bodyPr/>
          <a:lstStyle/>
          <a:p>
            <a:fld id="{2FF43495-7FE7-40C5-AB9B-CA1F4EEEC09F}" type="slidenum">
              <a:rPr lang="en-US" smtClean="0"/>
              <a:t>11</a:t>
            </a:fld>
            <a:endParaRPr lang="en-US"/>
          </a:p>
        </p:txBody>
      </p:sp>
    </p:spTree>
    <p:extLst>
      <p:ext uri="{BB962C8B-B14F-4D97-AF65-F5344CB8AC3E}">
        <p14:creationId xmlns:p14="http://schemas.microsoft.com/office/powerpoint/2010/main" val="2067380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7606C-0DEC-5267-D663-BE5091722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2FB9F-9A17-34F5-851A-B51FF2472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32F77-BED3-8CCA-054B-7CD2B7F7E6C3}"/>
              </a:ext>
            </a:extLst>
          </p:cNvPr>
          <p:cNvSpPr>
            <a:spLocks noGrp="1"/>
          </p:cNvSpPr>
          <p:nvPr>
            <p:ph type="body" idx="1"/>
          </p:nvPr>
        </p:nvSpPr>
        <p:spPr/>
        <p:txBody>
          <a:bodyPr/>
          <a:lstStyle/>
          <a:p>
            <a:r>
              <a:rPr lang="en-US" sz="1200" dirty="0"/>
              <a:t>The third page of the ISP is where we discuss the goals for the child and how we can best accommodate them to complete these goals. </a:t>
            </a:r>
          </a:p>
          <a:p>
            <a:endParaRPr lang="en-US" sz="1200" dirty="0"/>
          </a:p>
          <a:p>
            <a:r>
              <a:rPr lang="en-US" sz="1200" dirty="0"/>
              <a:t>The first collum is where we would put the developmental domain in which the goal obtains to such as social, emotional, physical or cognitive </a:t>
            </a:r>
          </a:p>
          <a:p>
            <a:endParaRPr lang="en-US" sz="1200" dirty="0"/>
          </a:p>
          <a:p>
            <a:r>
              <a:rPr lang="en-US" sz="1200" dirty="0"/>
              <a:t>In the second collum is what the specific goal is for the child. </a:t>
            </a:r>
          </a:p>
          <a:p>
            <a:endParaRPr lang="en-US" sz="1200" dirty="0"/>
          </a:p>
          <a:p>
            <a:r>
              <a:rPr lang="en-US" sz="1200" dirty="0"/>
              <a:t>The third collum is what activities, routines or equipment is needed to support this goal</a:t>
            </a:r>
          </a:p>
          <a:p>
            <a:endParaRPr lang="en-US" sz="1200" dirty="0"/>
          </a:p>
          <a:p>
            <a:r>
              <a:rPr lang="en-US" sz="1200" dirty="0"/>
              <a:t>Forth Collum is how the goal will be implemented </a:t>
            </a:r>
          </a:p>
          <a:p>
            <a:endParaRPr lang="en-US" sz="1200" dirty="0"/>
          </a:p>
          <a:p>
            <a:r>
              <a:rPr lang="en-US" sz="1200" dirty="0"/>
              <a:t>And last collum would be who is involved to support this goal</a:t>
            </a:r>
          </a:p>
          <a:p>
            <a:endParaRPr lang="en-US" sz="1200" dirty="0"/>
          </a:p>
          <a:p>
            <a:endParaRPr lang="en-US" sz="1200" dirty="0"/>
          </a:p>
          <a:p>
            <a:endParaRPr lang="en-US" sz="1200" dirty="0"/>
          </a:p>
          <a:p>
            <a:endParaRPr lang="en-US" sz="1200" dirty="0"/>
          </a:p>
          <a:p>
            <a:endParaRPr lang="en-US" sz="1200" dirty="0"/>
          </a:p>
          <a:p>
            <a:r>
              <a:rPr lang="en-US" sz="1200" dirty="0"/>
              <a:t>Above you can see a example of a goal. </a:t>
            </a:r>
          </a:p>
          <a:p>
            <a:endParaRPr lang="en-US" sz="1200" dirty="0"/>
          </a:p>
          <a:p>
            <a:r>
              <a:rPr lang="en-US" sz="1200" dirty="0"/>
              <a:t>In the example above we can see that the developmental domain of this specific goal is social. </a:t>
            </a:r>
          </a:p>
          <a:p>
            <a:endParaRPr lang="en-US" sz="1200" dirty="0"/>
          </a:p>
          <a:p>
            <a:r>
              <a:rPr lang="en-US" sz="1200" dirty="0"/>
              <a:t>In the next collum it shows the specific goal is “ read” its important to be a specific as possible as the goal will change as the child achieves this goal. For example, in a month this goal may increase from one child once a day to two children twice a day. </a:t>
            </a:r>
          </a:p>
          <a:p>
            <a:endParaRPr lang="en-US" sz="1200" dirty="0"/>
          </a:p>
          <a:p>
            <a:r>
              <a:rPr lang="en-US" sz="1200" dirty="0"/>
              <a:t>The next collum what we as </a:t>
            </a:r>
            <a:r>
              <a:rPr lang="en-US" sz="1200" dirty="0" err="1"/>
              <a:t>eductors</a:t>
            </a:r>
            <a:r>
              <a:rPr lang="en-US" sz="1200" dirty="0"/>
              <a:t> will be doing to support this goal. In this example we will be “read”</a:t>
            </a:r>
          </a:p>
          <a:p>
            <a:endParaRPr lang="en-US" sz="1200" dirty="0"/>
          </a:p>
          <a:p>
            <a:r>
              <a:rPr lang="en-US" sz="1200" dirty="0"/>
              <a:t>The next collum is how educators will implement the goal. In this example “read”</a:t>
            </a:r>
          </a:p>
          <a:p>
            <a:endParaRPr lang="en-US" sz="1200" dirty="0"/>
          </a:p>
          <a:p>
            <a:r>
              <a:rPr lang="en-US" sz="1200" dirty="0"/>
              <a:t>And the last collum is who is involved. This is where you would add educators names, family or who will be doing this daily with the child. In this example it would be the two classroom educators.</a:t>
            </a:r>
          </a:p>
          <a:p>
            <a:endParaRPr lang="en-US" dirty="0"/>
          </a:p>
        </p:txBody>
      </p:sp>
      <p:sp>
        <p:nvSpPr>
          <p:cNvPr id="4" name="Slide Number Placeholder 3">
            <a:extLst>
              <a:ext uri="{FF2B5EF4-FFF2-40B4-BE49-F238E27FC236}">
                <a16:creationId xmlns:a16="http://schemas.microsoft.com/office/drawing/2014/main" id="{832F41B3-7549-29EB-8604-ACAE439E910C}"/>
              </a:ext>
            </a:extLst>
          </p:cNvPr>
          <p:cNvSpPr>
            <a:spLocks noGrp="1"/>
          </p:cNvSpPr>
          <p:nvPr>
            <p:ph type="sldNum" sz="quarter" idx="5"/>
          </p:nvPr>
        </p:nvSpPr>
        <p:spPr/>
        <p:txBody>
          <a:bodyPr/>
          <a:lstStyle/>
          <a:p>
            <a:fld id="{2FF43495-7FE7-40C5-AB9B-CA1F4EEEC09F}" type="slidenum">
              <a:rPr lang="en-US" smtClean="0"/>
              <a:t>12</a:t>
            </a:fld>
            <a:endParaRPr lang="en-US"/>
          </a:p>
        </p:txBody>
      </p:sp>
    </p:spTree>
    <p:extLst>
      <p:ext uri="{BB962C8B-B14F-4D97-AF65-F5344CB8AC3E}">
        <p14:creationId xmlns:p14="http://schemas.microsoft.com/office/powerpoint/2010/main" val="16599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Now that we’ve gone through how to create an ISP with you, we thought it was important to discuss everyone’s roles involved. </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13</a:t>
            </a:fld>
            <a:endParaRPr lang="en-US"/>
          </a:p>
        </p:txBody>
      </p:sp>
    </p:spTree>
    <p:extLst>
      <p:ext uri="{BB962C8B-B14F-4D97-AF65-F5344CB8AC3E}">
        <p14:creationId xmlns:p14="http://schemas.microsoft.com/office/powerpoint/2010/main" val="821268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Here are some resources that RC’s are suggesting child cares use to determine if the room is set up as an inclusive space, or any red flags the Educators may have. The Nipissing Checklist or Looksee </a:t>
            </a:r>
            <a:r>
              <a:rPr lang="en-US" sz="1200" dirty="0" err="1"/>
              <a:t>chicklist</a:t>
            </a:r>
            <a:r>
              <a:rPr lang="en-US" sz="1200"/>
              <a:t> would </a:t>
            </a:r>
            <a:r>
              <a:rPr lang="en-US" sz="1200" dirty="0"/>
              <a:t>also come in handy, to present any concerns regarding the child’s development throughout the ISP process. </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14</a:t>
            </a:fld>
            <a:endParaRPr lang="en-US"/>
          </a:p>
        </p:txBody>
      </p:sp>
    </p:spTree>
    <p:extLst>
      <p:ext uri="{BB962C8B-B14F-4D97-AF65-F5344CB8AC3E}">
        <p14:creationId xmlns:p14="http://schemas.microsoft.com/office/powerpoint/2010/main" val="841750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If you are wanting to use our ISP template, you can get it directly from our website or You can also connect with your RC Consultant, and we will be more than happy to help you through the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your agency has their own template and that is completely fine. Your Resource Consultant can still support you with the creation of an ISP.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15</a:t>
            </a:fld>
            <a:endParaRPr lang="en-US"/>
          </a:p>
        </p:txBody>
      </p:sp>
    </p:spTree>
    <p:extLst>
      <p:ext uri="{BB962C8B-B14F-4D97-AF65-F5344CB8AC3E}">
        <p14:creationId xmlns:p14="http://schemas.microsoft.com/office/powerpoint/2010/main" val="3042576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 for participating in our presentation! We hope you have gained some knowledge around ISPs, and feel confident creating one in your classroom. </a:t>
            </a:r>
          </a:p>
          <a:p>
            <a:endParaRPr lang="en-US" dirty="0"/>
          </a:p>
          <a:p>
            <a:r>
              <a:rPr lang="en-US" dirty="0"/>
              <a:t>Again, if you have any questions about anything discussed today, please do not hesitate to connect with your RC Consultant. </a:t>
            </a:r>
          </a:p>
          <a:p>
            <a:endParaRPr lang="en-US" dirty="0"/>
          </a:p>
        </p:txBody>
      </p:sp>
      <p:sp>
        <p:nvSpPr>
          <p:cNvPr id="4" name="Slide Number Placeholder 3"/>
          <p:cNvSpPr>
            <a:spLocks noGrp="1"/>
          </p:cNvSpPr>
          <p:nvPr>
            <p:ph type="sldNum" sz="quarter" idx="5"/>
          </p:nvPr>
        </p:nvSpPr>
        <p:spPr/>
        <p:txBody>
          <a:bodyPr/>
          <a:lstStyle/>
          <a:p>
            <a:fld id="{2FF43495-7FE7-40C5-AB9B-CA1F4EEEC09F}" type="slidenum">
              <a:rPr lang="en-US" smtClean="0"/>
              <a:t>16</a:t>
            </a:fld>
            <a:endParaRPr lang="en-US"/>
          </a:p>
        </p:txBody>
      </p:sp>
    </p:spTree>
    <p:extLst>
      <p:ext uri="{BB962C8B-B14F-4D97-AF65-F5344CB8AC3E}">
        <p14:creationId xmlns:p14="http://schemas.microsoft.com/office/powerpoint/2010/main" val="33723075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4F0A-E3DB-B6D6-0E89-35B3B5B26DC0}"/>
              </a:ext>
            </a:extLst>
          </p:cNvPr>
          <p:cNvSpPr>
            <a:spLocks noGrp="1"/>
          </p:cNvSpPr>
          <p:nvPr>
            <p:ph type="title"/>
          </p:nvPr>
        </p:nvSpPr>
        <p:spPr>
          <a:xfrm>
            <a:off x="831850" y="2268537"/>
            <a:ext cx="10515600" cy="2293938"/>
          </a:xfrm>
        </p:spPr>
        <p:txBody>
          <a:bodyPr anchor="b"/>
          <a:lstStyle>
            <a:lvl1pPr algn="ct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1E020FA3-CE21-D598-B9EA-493C93D24917}"/>
              </a:ext>
            </a:extLst>
          </p:cNvPr>
          <p:cNvSpPr>
            <a:spLocks noGrp="1"/>
          </p:cNvSpPr>
          <p:nvPr>
            <p:ph type="body" idx="1"/>
          </p:nvPr>
        </p:nvSpPr>
        <p:spPr>
          <a:xfrm>
            <a:off x="831850" y="4589463"/>
            <a:ext cx="10515600"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8" name="Picture 7">
            <a:extLst>
              <a:ext uri="{FF2B5EF4-FFF2-40B4-BE49-F238E27FC236}">
                <a16:creationId xmlns:a16="http://schemas.microsoft.com/office/drawing/2014/main" id="{D40F1C28-6887-8FA0-9462-CBBF316DB49D}"/>
              </a:ext>
            </a:extLst>
          </p:cNvPr>
          <p:cNvPicPr>
            <a:picLocks noChangeAspect="1"/>
          </p:cNvPicPr>
          <p:nvPr userDrawn="1"/>
        </p:nvPicPr>
        <p:blipFill>
          <a:blip r:embed="rId2"/>
          <a:stretch>
            <a:fillRect/>
          </a:stretch>
        </p:blipFill>
        <p:spPr>
          <a:xfrm>
            <a:off x="2604000" y="605501"/>
            <a:ext cx="6984000" cy="1293341"/>
          </a:xfrm>
          <a:prstGeom prst="rect">
            <a:avLst/>
          </a:prstGeom>
        </p:spPr>
      </p:pic>
    </p:spTree>
    <p:extLst>
      <p:ext uri="{BB962C8B-B14F-4D97-AF65-F5344CB8AC3E}">
        <p14:creationId xmlns:p14="http://schemas.microsoft.com/office/powerpoint/2010/main" val="5532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BC82-6A03-FA25-6F7B-8461810941A0}"/>
              </a:ext>
            </a:extLst>
          </p:cNvPr>
          <p:cNvSpPr>
            <a:spLocks noGrp="1"/>
          </p:cNvSpPr>
          <p:nvPr>
            <p:ph type="ctrTitle"/>
          </p:nvPr>
        </p:nvSpPr>
        <p:spPr>
          <a:xfrm>
            <a:off x="1524000" y="1122363"/>
            <a:ext cx="9144000" cy="2387600"/>
          </a:xfrm>
        </p:spPr>
        <p:txBody>
          <a:bodyPr anchor="b"/>
          <a:lstStyle>
            <a:lvl1pPr algn="ctr">
              <a:defRPr sz="6000" b="1"/>
            </a:lvl1pPr>
          </a:lstStyle>
          <a:p>
            <a:r>
              <a:rPr lang="en-US" dirty="0"/>
              <a:t>Click to edit Master title style</a:t>
            </a:r>
          </a:p>
        </p:txBody>
      </p:sp>
      <p:sp>
        <p:nvSpPr>
          <p:cNvPr id="3" name="Subtitle 2">
            <a:extLst>
              <a:ext uri="{FF2B5EF4-FFF2-40B4-BE49-F238E27FC236}">
                <a16:creationId xmlns:a16="http://schemas.microsoft.com/office/drawing/2014/main" id="{292FFB92-8907-F977-4C1C-B1B490B9A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13950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086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530893" y="365125"/>
            <a:ext cx="7233746" cy="1325563"/>
          </a:xfr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530893" y="1825625"/>
            <a:ext cx="723374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Graphic 4">
            <a:extLst>
              <a:ext uri="{FF2B5EF4-FFF2-40B4-BE49-F238E27FC236}">
                <a16:creationId xmlns:a16="http://schemas.microsoft.com/office/drawing/2014/main" id="{868A1382-B5B9-1B6A-35D8-411142FF682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165215" y="365125"/>
            <a:ext cx="3506885" cy="3506885"/>
          </a:xfrm>
          <a:prstGeom prst="rect">
            <a:avLst/>
          </a:prstGeom>
        </p:spPr>
      </p:pic>
      <p:sp>
        <p:nvSpPr>
          <p:cNvPr id="9" name="Title 1">
            <a:extLst>
              <a:ext uri="{FF2B5EF4-FFF2-40B4-BE49-F238E27FC236}">
                <a16:creationId xmlns:a16="http://schemas.microsoft.com/office/drawing/2014/main" id="{5BA028E9-0E59-0D41-FBC4-32691CFA8011}"/>
              </a:ext>
            </a:extLst>
          </p:cNvPr>
          <p:cNvSpPr txBox="1">
            <a:spLocks/>
          </p:cNvSpPr>
          <p:nvPr userDrawn="1"/>
        </p:nvSpPr>
        <p:spPr>
          <a:xfrm>
            <a:off x="8165215" y="2333973"/>
            <a:ext cx="3495892" cy="131110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b="1" kern="1200">
                <a:solidFill>
                  <a:srgbClr val="132D4C"/>
                </a:solidFill>
                <a:latin typeface="Aptos" panose="020B0004020202020204" pitchFamily="34" charset="0"/>
                <a:ea typeface="+mj-ea"/>
                <a:cs typeface="+mj-cs"/>
              </a:defRPr>
            </a:lvl1pPr>
          </a:lstStyle>
          <a:p>
            <a:pPr algn="ctr"/>
            <a:r>
              <a:rPr lang="en-US" dirty="0">
                <a:solidFill>
                  <a:schemeClr val="bg1"/>
                </a:solidFill>
              </a:rPr>
              <a:t>Click to edit Master title style</a:t>
            </a:r>
          </a:p>
        </p:txBody>
      </p:sp>
    </p:spTree>
    <p:extLst>
      <p:ext uri="{BB962C8B-B14F-4D97-AF65-F5344CB8AC3E}">
        <p14:creationId xmlns:p14="http://schemas.microsoft.com/office/powerpoint/2010/main" val="2785770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0A940D5E-F0EB-7624-2687-7CAFC5A5C3B9}"/>
              </a:ext>
            </a:extLst>
          </p:cNvPr>
          <p:cNvSpPr>
            <a:spLocks noChangeAspect="1"/>
          </p:cNvSpPr>
          <p:nvPr userDrawn="1"/>
        </p:nvSpPr>
        <p:spPr>
          <a:xfrm>
            <a:off x="-2985576" y="-171001"/>
            <a:ext cx="7200000" cy="7200000"/>
          </a:xfrm>
          <a:prstGeom prst="ellipse">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415498" y="1897062"/>
            <a:ext cx="3179471" cy="3063875"/>
          </a:xfrm>
        </p:spPr>
        <p:txBody>
          <a:bodyPr anchor="ctr" anchorCtr="0"/>
          <a:lstStyle>
            <a:lvl1pPr algn="l">
              <a:defRPr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4455074" y="1253331"/>
            <a:ext cx="7233745" cy="4351338"/>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1307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8BA27EC8-B049-8670-C6DB-3D1375552F2C}"/>
              </a:ext>
            </a:extLst>
          </p:cNvPr>
          <p:cNvSpPr>
            <a:spLocks noChangeAspect="1"/>
          </p:cNvSpPr>
          <p:nvPr userDrawn="1"/>
        </p:nvSpPr>
        <p:spPr>
          <a:xfrm>
            <a:off x="710300" y="3423699"/>
            <a:ext cx="2973051" cy="2973051"/>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147E6BE1-4AEE-93F5-7937-7FD617897249}"/>
              </a:ext>
            </a:extLst>
          </p:cNvPr>
          <p:cNvSpPr>
            <a:spLocks noChangeAspect="1"/>
          </p:cNvSpPr>
          <p:nvPr userDrawn="1"/>
        </p:nvSpPr>
        <p:spPr>
          <a:xfrm>
            <a:off x="710300" y="-1787128"/>
            <a:ext cx="2973051" cy="2973051"/>
          </a:xfrm>
          <a:prstGeom prst="ellipse">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4F01CF09-3A3E-AE65-D6C6-5174F608DB81}"/>
              </a:ext>
            </a:extLst>
          </p:cNvPr>
          <p:cNvSpPr>
            <a:spLocks noChangeAspect="1"/>
          </p:cNvSpPr>
          <p:nvPr userDrawn="1"/>
        </p:nvSpPr>
        <p:spPr>
          <a:xfrm>
            <a:off x="-1066645" y="831425"/>
            <a:ext cx="2973051" cy="2973051"/>
          </a:xfrm>
          <a:prstGeom prst="ellipse">
            <a:avLst/>
          </a:prstGeom>
          <a:solidFill>
            <a:srgbClr val="BEDA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0A940D5E-F0EB-7624-2687-7CAFC5A5C3B9}"/>
              </a:ext>
            </a:extLst>
          </p:cNvPr>
          <p:cNvSpPr>
            <a:spLocks noChangeAspect="1"/>
          </p:cNvSpPr>
          <p:nvPr userDrawn="1"/>
        </p:nvSpPr>
        <p:spPr>
          <a:xfrm>
            <a:off x="321294" y="389035"/>
            <a:ext cx="3743661" cy="3743661"/>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603389" y="728928"/>
            <a:ext cx="3179471" cy="3063875"/>
          </a:xfrm>
        </p:spPr>
        <p:txBody>
          <a:bodyPr anchor="ctr" anchorCtr="0"/>
          <a:lstStyle>
            <a:lvl1pPr algn="ctr">
              <a:defRPr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4609579" y="1248030"/>
            <a:ext cx="7261128" cy="4351338"/>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5096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5E4EF8-518A-1DBA-F547-4CDF1540B8B1}"/>
              </a:ext>
            </a:extLst>
          </p:cNvPr>
          <p:cNvSpPr/>
          <p:nvPr userDrawn="1"/>
        </p:nvSpPr>
        <p:spPr>
          <a:xfrm>
            <a:off x="0" y="0"/>
            <a:ext cx="4283901" cy="6858000"/>
          </a:xfrm>
          <a:prstGeom prst="rect">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4636961" y="1253331"/>
            <a:ext cx="7233745" cy="4351338"/>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Oval 5">
            <a:extLst>
              <a:ext uri="{FF2B5EF4-FFF2-40B4-BE49-F238E27FC236}">
                <a16:creationId xmlns:a16="http://schemas.microsoft.com/office/drawing/2014/main" id="{0A5A7D78-AAC2-7430-56C3-1082D052A7EB}"/>
              </a:ext>
            </a:extLst>
          </p:cNvPr>
          <p:cNvSpPr>
            <a:spLocks noChangeAspect="1"/>
          </p:cNvSpPr>
          <p:nvPr userDrawn="1"/>
        </p:nvSpPr>
        <p:spPr>
          <a:xfrm>
            <a:off x="-467845" y="3282548"/>
            <a:ext cx="2296645" cy="2296645"/>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C45E3AFE-171D-01BA-2448-33168C7D6EFE}"/>
              </a:ext>
            </a:extLst>
          </p:cNvPr>
          <p:cNvSpPr>
            <a:spLocks noChangeAspect="1"/>
          </p:cNvSpPr>
          <p:nvPr userDrawn="1"/>
        </p:nvSpPr>
        <p:spPr>
          <a:xfrm>
            <a:off x="462152" y="-677656"/>
            <a:ext cx="1844556" cy="18445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0A940D5E-F0EB-7624-2687-7CAFC5A5C3B9}"/>
              </a:ext>
            </a:extLst>
          </p:cNvPr>
          <p:cNvSpPr>
            <a:spLocks noChangeAspect="1"/>
          </p:cNvSpPr>
          <p:nvPr userDrawn="1"/>
        </p:nvSpPr>
        <p:spPr>
          <a:xfrm>
            <a:off x="321294" y="389035"/>
            <a:ext cx="3743661" cy="3743661"/>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603389" y="728928"/>
            <a:ext cx="3179471" cy="3063875"/>
          </a:xfrm>
        </p:spPr>
        <p:txBody>
          <a:bodyPr anchor="ctr" anchorCtr="0"/>
          <a:lstStyle>
            <a:lvl1pPr algn="ct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81272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5E4EF8-518A-1DBA-F547-4CDF1540B8B1}"/>
              </a:ext>
            </a:extLst>
          </p:cNvPr>
          <p:cNvSpPr/>
          <p:nvPr userDrawn="1"/>
        </p:nvSpPr>
        <p:spPr>
          <a:xfrm>
            <a:off x="0" y="0"/>
            <a:ext cx="4283901" cy="6858000"/>
          </a:xfrm>
          <a:prstGeom prst="rect">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4636961" y="1253331"/>
            <a:ext cx="7233745" cy="4351338"/>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Oval 5">
            <a:extLst>
              <a:ext uri="{FF2B5EF4-FFF2-40B4-BE49-F238E27FC236}">
                <a16:creationId xmlns:a16="http://schemas.microsoft.com/office/drawing/2014/main" id="{0A5A7D78-AAC2-7430-56C3-1082D052A7EB}"/>
              </a:ext>
            </a:extLst>
          </p:cNvPr>
          <p:cNvSpPr>
            <a:spLocks noChangeAspect="1"/>
          </p:cNvSpPr>
          <p:nvPr userDrawn="1"/>
        </p:nvSpPr>
        <p:spPr>
          <a:xfrm>
            <a:off x="-467845" y="3282548"/>
            <a:ext cx="2296645" cy="2296645"/>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C45E3AFE-171D-01BA-2448-33168C7D6EFE}"/>
              </a:ext>
            </a:extLst>
          </p:cNvPr>
          <p:cNvSpPr>
            <a:spLocks noChangeAspect="1"/>
          </p:cNvSpPr>
          <p:nvPr userDrawn="1"/>
        </p:nvSpPr>
        <p:spPr>
          <a:xfrm>
            <a:off x="462152" y="-677656"/>
            <a:ext cx="1844556" cy="18445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0A940D5E-F0EB-7624-2687-7CAFC5A5C3B9}"/>
              </a:ext>
            </a:extLst>
          </p:cNvPr>
          <p:cNvSpPr>
            <a:spLocks noChangeAspect="1"/>
          </p:cNvSpPr>
          <p:nvPr userDrawn="1"/>
        </p:nvSpPr>
        <p:spPr>
          <a:xfrm>
            <a:off x="321294" y="389035"/>
            <a:ext cx="3743661" cy="3743661"/>
          </a:xfrm>
          <a:prstGeom prst="ellipse">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603389" y="728928"/>
            <a:ext cx="3179471" cy="3063875"/>
          </a:xfrm>
        </p:spPr>
        <p:txBody>
          <a:bodyPr anchor="ctr" anchorCtr="0"/>
          <a:lstStyle>
            <a:lvl1pPr algn="ct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62639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5E4EF8-518A-1DBA-F547-4CDF1540B8B1}"/>
              </a:ext>
            </a:extLst>
          </p:cNvPr>
          <p:cNvSpPr/>
          <p:nvPr userDrawn="1"/>
        </p:nvSpPr>
        <p:spPr>
          <a:xfrm>
            <a:off x="0" y="0"/>
            <a:ext cx="4283901" cy="6858000"/>
          </a:xfrm>
          <a:prstGeom prst="rect">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1002F0-167D-96F3-BC2A-576084AFCCBE}"/>
              </a:ext>
            </a:extLst>
          </p:cNvPr>
          <p:cNvSpPr>
            <a:spLocks noGrp="1"/>
          </p:cNvSpPr>
          <p:nvPr>
            <p:ph idx="1"/>
          </p:nvPr>
        </p:nvSpPr>
        <p:spPr>
          <a:xfrm>
            <a:off x="4636961" y="1253331"/>
            <a:ext cx="7233745" cy="4351338"/>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Oval 5">
            <a:extLst>
              <a:ext uri="{FF2B5EF4-FFF2-40B4-BE49-F238E27FC236}">
                <a16:creationId xmlns:a16="http://schemas.microsoft.com/office/drawing/2014/main" id="{0A5A7D78-AAC2-7430-56C3-1082D052A7EB}"/>
              </a:ext>
            </a:extLst>
          </p:cNvPr>
          <p:cNvSpPr>
            <a:spLocks noChangeAspect="1"/>
          </p:cNvSpPr>
          <p:nvPr userDrawn="1"/>
        </p:nvSpPr>
        <p:spPr>
          <a:xfrm>
            <a:off x="-467845" y="3282548"/>
            <a:ext cx="2296645" cy="2296645"/>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C45E3AFE-171D-01BA-2448-33168C7D6EFE}"/>
              </a:ext>
            </a:extLst>
          </p:cNvPr>
          <p:cNvSpPr>
            <a:spLocks noChangeAspect="1"/>
          </p:cNvSpPr>
          <p:nvPr userDrawn="1"/>
        </p:nvSpPr>
        <p:spPr>
          <a:xfrm>
            <a:off x="462152" y="-677656"/>
            <a:ext cx="1844556" cy="184455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0A940D5E-F0EB-7624-2687-7CAFC5A5C3B9}"/>
              </a:ext>
            </a:extLst>
          </p:cNvPr>
          <p:cNvSpPr>
            <a:spLocks noChangeAspect="1"/>
          </p:cNvSpPr>
          <p:nvPr userDrawn="1"/>
        </p:nvSpPr>
        <p:spPr>
          <a:xfrm>
            <a:off x="321294" y="389035"/>
            <a:ext cx="3743661" cy="3743661"/>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DDD022-6836-C6A6-EAD3-2F7F0A70F2FD}"/>
              </a:ext>
            </a:extLst>
          </p:cNvPr>
          <p:cNvSpPr>
            <a:spLocks noGrp="1"/>
          </p:cNvSpPr>
          <p:nvPr>
            <p:ph type="title"/>
          </p:nvPr>
        </p:nvSpPr>
        <p:spPr>
          <a:xfrm>
            <a:off x="603389" y="728928"/>
            <a:ext cx="3179471" cy="3063875"/>
          </a:xfrm>
        </p:spPr>
        <p:txBody>
          <a:bodyPr anchor="ctr" anchorCtr="0"/>
          <a:lstStyle>
            <a:lvl1pPr algn="ct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916379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983E8F37-9B6D-2ADB-7267-6AC73CBD6F9E}"/>
              </a:ext>
            </a:extLst>
          </p:cNvPr>
          <p:cNvSpPr/>
          <p:nvPr userDrawn="1"/>
        </p:nvSpPr>
        <p:spPr>
          <a:xfrm>
            <a:off x="-751561" y="405802"/>
            <a:ext cx="7039627" cy="7114783"/>
          </a:xfrm>
          <a:prstGeom prst="round1Rect">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FFFB239-0257-4C03-A97E-3733A2AC21AF}"/>
              </a:ext>
            </a:extLst>
          </p:cNvPr>
          <p:cNvSpPr>
            <a:spLocks noChangeAspect="1"/>
          </p:cNvSpPr>
          <p:nvPr userDrawn="1"/>
        </p:nvSpPr>
        <p:spPr>
          <a:xfrm>
            <a:off x="3799355" y="4394172"/>
            <a:ext cx="2296645" cy="2296645"/>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76CF322-EAAC-D56C-8F28-8A956CF02794}"/>
              </a:ext>
            </a:extLst>
          </p:cNvPr>
          <p:cNvSpPr>
            <a:spLocks noChangeAspect="1"/>
          </p:cNvSpPr>
          <p:nvPr userDrawn="1"/>
        </p:nvSpPr>
        <p:spPr>
          <a:xfrm>
            <a:off x="750251" y="212844"/>
            <a:ext cx="1844556" cy="1844556"/>
          </a:xfrm>
          <a:prstGeom prst="ellipse">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2334F7-A4C8-0F9D-9F50-30DC2B6B1236}"/>
              </a:ext>
            </a:extLst>
          </p:cNvPr>
          <p:cNvSpPr>
            <a:spLocks noGrp="1"/>
          </p:cNvSpPr>
          <p:nvPr>
            <p:ph type="title"/>
          </p:nvPr>
        </p:nvSpPr>
        <p:spPr>
          <a:xfrm>
            <a:off x="7421563" y="987425"/>
            <a:ext cx="3932237" cy="1600200"/>
          </a:xfrm>
          <a:noFill/>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CFE7B36-47AB-4E69-CAA5-0C99C6F90120}"/>
              </a:ext>
            </a:extLst>
          </p:cNvPr>
          <p:cNvSpPr>
            <a:spLocks noGrp="1"/>
          </p:cNvSpPr>
          <p:nvPr>
            <p:ph type="pic" idx="1"/>
          </p:nvPr>
        </p:nvSpPr>
        <p:spPr>
          <a:xfrm>
            <a:off x="477555" y="987425"/>
            <a:ext cx="6172200" cy="487362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1CB726-5F05-6FCF-4DCD-E0DCD9B4DD8A}"/>
              </a:ext>
            </a:extLst>
          </p:cNvPr>
          <p:cNvSpPr>
            <a:spLocks noGrp="1"/>
          </p:cNvSpPr>
          <p:nvPr>
            <p:ph type="body" sz="half" idx="2"/>
          </p:nvPr>
        </p:nvSpPr>
        <p:spPr>
          <a:xfrm>
            <a:off x="7421563" y="2587625"/>
            <a:ext cx="3932237" cy="3811588"/>
          </a:xfrm>
          <a:no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6570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983E8F37-9B6D-2ADB-7267-6AC73CBD6F9E}"/>
              </a:ext>
            </a:extLst>
          </p:cNvPr>
          <p:cNvSpPr/>
          <p:nvPr userDrawn="1"/>
        </p:nvSpPr>
        <p:spPr>
          <a:xfrm>
            <a:off x="-751561" y="405802"/>
            <a:ext cx="7039627" cy="7114783"/>
          </a:xfrm>
          <a:prstGeom prst="round1Rect">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FFFB239-0257-4C03-A97E-3733A2AC21AF}"/>
              </a:ext>
            </a:extLst>
          </p:cNvPr>
          <p:cNvSpPr>
            <a:spLocks noChangeAspect="1"/>
          </p:cNvSpPr>
          <p:nvPr userDrawn="1"/>
        </p:nvSpPr>
        <p:spPr>
          <a:xfrm>
            <a:off x="3799355" y="4394172"/>
            <a:ext cx="2296645" cy="2296645"/>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76CF322-EAAC-D56C-8F28-8A956CF02794}"/>
              </a:ext>
            </a:extLst>
          </p:cNvPr>
          <p:cNvSpPr>
            <a:spLocks noChangeAspect="1"/>
          </p:cNvSpPr>
          <p:nvPr userDrawn="1"/>
        </p:nvSpPr>
        <p:spPr>
          <a:xfrm>
            <a:off x="750251" y="212844"/>
            <a:ext cx="1844556" cy="1844556"/>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2334F7-A4C8-0F9D-9F50-30DC2B6B1236}"/>
              </a:ext>
            </a:extLst>
          </p:cNvPr>
          <p:cNvSpPr>
            <a:spLocks noGrp="1"/>
          </p:cNvSpPr>
          <p:nvPr>
            <p:ph type="title"/>
          </p:nvPr>
        </p:nvSpPr>
        <p:spPr>
          <a:xfrm>
            <a:off x="7421563" y="987425"/>
            <a:ext cx="3932237" cy="1600200"/>
          </a:xfrm>
          <a:noFill/>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8CFE7B36-47AB-4E69-CAA5-0C99C6F90120}"/>
              </a:ext>
            </a:extLst>
          </p:cNvPr>
          <p:cNvSpPr>
            <a:spLocks noGrp="1"/>
          </p:cNvSpPr>
          <p:nvPr>
            <p:ph type="pic" idx="1"/>
          </p:nvPr>
        </p:nvSpPr>
        <p:spPr>
          <a:xfrm>
            <a:off x="477555" y="987425"/>
            <a:ext cx="6172200" cy="487362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1CB726-5F05-6FCF-4DCD-E0DCD9B4DD8A}"/>
              </a:ext>
            </a:extLst>
          </p:cNvPr>
          <p:cNvSpPr>
            <a:spLocks noGrp="1"/>
          </p:cNvSpPr>
          <p:nvPr>
            <p:ph type="body" sz="half" idx="2"/>
          </p:nvPr>
        </p:nvSpPr>
        <p:spPr>
          <a:xfrm>
            <a:off x="7421563" y="2587625"/>
            <a:ext cx="3932237" cy="3811588"/>
          </a:xfrm>
          <a:no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49254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41EE-8AA6-B37E-7620-45B0FAB50C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8DB07B-13BB-C885-5717-BB9B57E0A8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A875A6-5314-1ADD-F003-18B3A6134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9ACED7D-80E9-BEEE-AD9B-90BBD0AF6B6D}"/>
              </a:ext>
            </a:extLst>
          </p:cNvPr>
          <p:cNvSpPr>
            <a:spLocks noGrp="1"/>
          </p:cNvSpPr>
          <p:nvPr>
            <p:ph type="sldNum" sz="quarter" idx="12"/>
          </p:nvPr>
        </p:nvSpPr>
        <p:spPr>
          <a:xfrm>
            <a:off x="8610600" y="6356350"/>
            <a:ext cx="2743200" cy="365125"/>
          </a:xfrm>
          <a:prstGeom prst="rect">
            <a:avLst/>
          </a:prstGeom>
        </p:spPr>
        <p:txBody>
          <a:bodyPr/>
          <a:lstStyle/>
          <a:p>
            <a:fld id="{22C46821-4A49-9F40-B875-21A76DAE6D48}" type="slidenum">
              <a:rPr lang="en-US" smtClean="0"/>
              <a:t>‹#›</a:t>
            </a:fld>
            <a:endParaRPr lang="en-US"/>
          </a:p>
        </p:txBody>
      </p:sp>
    </p:spTree>
    <p:extLst>
      <p:ext uri="{BB962C8B-B14F-4D97-AF65-F5344CB8AC3E}">
        <p14:creationId xmlns:p14="http://schemas.microsoft.com/office/powerpoint/2010/main" val="3147397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8E57-952B-F471-C28F-E2E4B4E3E0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DE978B-B830-CCD3-45EA-0B54ED8846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F7840F-673B-D240-F813-A960DEF992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4C8235F-49D6-5BD0-22A1-D686AE02D44C}"/>
              </a:ext>
            </a:extLst>
          </p:cNvPr>
          <p:cNvSpPr>
            <a:spLocks noGrp="1"/>
          </p:cNvSpPr>
          <p:nvPr>
            <p:ph type="sldNum" sz="quarter" idx="12"/>
          </p:nvPr>
        </p:nvSpPr>
        <p:spPr>
          <a:xfrm>
            <a:off x="8610600" y="6356350"/>
            <a:ext cx="2743200" cy="365125"/>
          </a:xfrm>
          <a:prstGeom prst="rect">
            <a:avLst/>
          </a:prstGeom>
        </p:spPr>
        <p:txBody>
          <a:bodyPr/>
          <a:lstStyle/>
          <a:p>
            <a:fld id="{22C46821-4A49-9F40-B875-21A76DAE6D48}" type="slidenum">
              <a:rPr lang="en-US" smtClean="0"/>
              <a:t>‹#›</a:t>
            </a:fld>
            <a:endParaRPr lang="en-US"/>
          </a:p>
        </p:txBody>
      </p:sp>
    </p:spTree>
    <p:extLst>
      <p:ext uri="{BB962C8B-B14F-4D97-AF65-F5344CB8AC3E}">
        <p14:creationId xmlns:p14="http://schemas.microsoft.com/office/powerpoint/2010/main" val="562198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6005-5F34-93BE-705D-0DB46A17C5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4BD906-3D48-A853-9825-FFED8BCA90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4C00D2-DF37-59DE-DC2E-6CDC54E62C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D6D0D7-5AF1-7678-FEC2-4427D52B2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A82FFB-F3CF-D813-C3C8-E3A293596D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6DD82029-B96E-F855-6867-B70ECA993870}"/>
              </a:ext>
            </a:extLst>
          </p:cNvPr>
          <p:cNvSpPr>
            <a:spLocks noGrp="1"/>
          </p:cNvSpPr>
          <p:nvPr>
            <p:ph type="sldNum" sz="quarter" idx="12"/>
          </p:nvPr>
        </p:nvSpPr>
        <p:spPr>
          <a:xfrm>
            <a:off x="8610600" y="6356350"/>
            <a:ext cx="2743200" cy="365125"/>
          </a:xfrm>
          <a:prstGeom prst="rect">
            <a:avLst/>
          </a:prstGeom>
        </p:spPr>
        <p:txBody>
          <a:bodyPr/>
          <a:lstStyle/>
          <a:p>
            <a:fld id="{22C46821-4A49-9F40-B875-21A76DAE6D48}" type="slidenum">
              <a:rPr lang="en-US" smtClean="0"/>
              <a:t>‹#›</a:t>
            </a:fld>
            <a:endParaRPr lang="en-US"/>
          </a:p>
        </p:txBody>
      </p:sp>
    </p:spTree>
    <p:extLst>
      <p:ext uri="{BB962C8B-B14F-4D97-AF65-F5344CB8AC3E}">
        <p14:creationId xmlns:p14="http://schemas.microsoft.com/office/powerpoint/2010/main" val="4091477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E83B-7A32-F8DC-F748-DC15709D86C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9FF1BFB-4882-0170-A68F-FE4632D6E36A}"/>
              </a:ext>
            </a:extLst>
          </p:cNvPr>
          <p:cNvSpPr>
            <a:spLocks noGrp="1"/>
          </p:cNvSpPr>
          <p:nvPr>
            <p:ph type="sldNum" sz="quarter" idx="12"/>
          </p:nvPr>
        </p:nvSpPr>
        <p:spPr>
          <a:xfrm>
            <a:off x="8610600" y="6356350"/>
            <a:ext cx="2743200" cy="365125"/>
          </a:xfrm>
          <a:prstGeom prst="rect">
            <a:avLst/>
          </a:prstGeom>
        </p:spPr>
        <p:txBody>
          <a:bodyPr/>
          <a:lstStyle/>
          <a:p>
            <a:fld id="{22C46821-4A49-9F40-B875-21A76DAE6D48}" type="slidenum">
              <a:rPr lang="en-US" smtClean="0"/>
              <a:t>‹#›</a:t>
            </a:fld>
            <a:endParaRPr lang="en-US"/>
          </a:p>
        </p:txBody>
      </p:sp>
    </p:spTree>
    <p:extLst>
      <p:ext uri="{BB962C8B-B14F-4D97-AF65-F5344CB8AC3E}">
        <p14:creationId xmlns:p14="http://schemas.microsoft.com/office/powerpoint/2010/main" val="2529973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B90757A-E00E-51D2-3C13-D1E4048F96C3}"/>
              </a:ext>
            </a:extLst>
          </p:cNvPr>
          <p:cNvSpPr>
            <a:spLocks noGrp="1"/>
          </p:cNvSpPr>
          <p:nvPr>
            <p:ph type="sldNum" sz="quarter" idx="12"/>
          </p:nvPr>
        </p:nvSpPr>
        <p:spPr>
          <a:xfrm>
            <a:off x="8610600" y="6356350"/>
            <a:ext cx="2743200" cy="365125"/>
          </a:xfrm>
          <a:prstGeom prst="rect">
            <a:avLst/>
          </a:prstGeom>
        </p:spPr>
        <p:txBody>
          <a:bodyPr/>
          <a:lstStyle/>
          <a:p>
            <a:fld id="{22C46821-4A49-9F40-B875-21A76DAE6D48}" type="slidenum">
              <a:rPr lang="en-US" smtClean="0"/>
              <a:t>‹#›</a:t>
            </a:fld>
            <a:endParaRPr lang="en-US"/>
          </a:p>
        </p:txBody>
      </p:sp>
    </p:spTree>
    <p:extLst>
      <p:ext uri="{BB962C8B-B14F-4D97-AF65-F5344CB8AC3E}">
        <p14:creationId xmlns:p14="http://schemas.microsoft.com/office/powerpoint/2010/main" val="3602569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8FDC-32BD-F245-BA30-35E6350F00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F01AB9-DF60-598A-0F90-1E336DD91D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34F500-16D1-8778-57F7-AAE1D0938E23}"/>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4FDA4993-8BEF-A2D5-BE38-D5C0BC9C0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D4340-EFF5-5403-680A-49B3090BB361}"/>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2850891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BA0D-D30F-0E8B-2712-BACC928D01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CDC735-57BB-2508-2761-23D168C53A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2E0F7D-0942-5DE7-B713-04D11FC70028}"/>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C2D95513-9E82-AE28-C776-CE85094D9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C6FD9D-3D39-F9D3-2028-4B08ECBCC7C8}"/>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3050687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EAC66-D01C-2D72-D3E4-88781EE13F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062100-842F-C49C-4559-3C7825C248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50A640-DC3D-154A-9526-E3A30D40C3FF}"/>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6D2EC6BB-F891-F027-1E66-A95845C08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CCAB0-9C1B-20BB-F033-A0228AB6A225}"/>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1894059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5096-5431-1913-EDC1-EF6AC6A42E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97B073-193D-09A5-8E4D-250C0403AC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050274-7D8F-8823-2C81-73FED85103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B493A-BCB3-65B9-B6B5-7F2CC2B87F2E}"/>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6" name="Footer Placeholder 5">
            <a:extLst>
              <a:ext uri="{FF2B5EF4-FFF2-40B4-BE49-F238E27FC236}">
                <a16:creationId xmlns:a16="http://schemas.microsoft.com/office/drawing/2014/main" id="{2A05EEA9-04C7-8D5F-AFDC-9C50C57202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192F9B-0B63-FE61-007D-499EFB52D013}"/>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3685142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60E7-E88F-19F5-A21F-ACFBBF87B8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3C1B13-1DCE-5196-9ED4-1B8D5A927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14AC14-C6E4-D680-0887-5ED0E54BDE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A09A94-6BBE-5297-E876-CB2438108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B7A294-618F-CF47-6C09-592FBBBE3D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DA6B20-50EE-AB99-2FDB-45C0C08E868D}"/>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8" name="Footer Placeholder 7">
            <a:extLst>
              <a:ext uri="{FF2B5EF4-FFF2-40B4-BE49-F238E27FC236}">
                <a16:creationId xmlns:a16="http://schemas.microsoft.com/office/drawing/2014/main" id="{C1F0427C-3693-75C3-2355-4285DA90F9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39B905-8DCB-74D8-12B0-8C92C21323A4}"/>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406522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C6DD-08CF-FED2-B6FC-7DCAAA2F6B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3EC692-4BBA-0996-CD33-0B8D49AC49E0}"/>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4" name="Footer Placeholder 3">
            <a:extLst>
              <a:ext uri="{FF2B5EF4-FFF2-40B4-BE49-F238E27FC236}">
                <a16:creationId xmlns:a16="http://schemas.microsoft.com/office/drawing/2014/main" id="{FBCCED04-D478-EE36-50C8-B349049F27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E9B18A-976E-FAAE-7151-9F9C5DAEDCCB}"/>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2561957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F488F-098D-A145-5260-7DEFA02CB995}"/>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3" name="Footer Placeholder 2">
            <a:extLst>
              <a:ext uri="{FF2B5EF4-FFF2-40B4-BE49-F238E27FC236}">
                <a16:creationId xmlns:a16="http://schemas.microsoft.com/office/drawing/2014/main" id="{A6E819F8-64A2-81D0-4C39-15846EF6B8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05D3AD-950A-ACEA-8830-4A8F50D3E721}"/>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38414991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0EDC-C5F4-E2DD-7DA4-7C5580477F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AB2645-F216-AE45-DCDC-83E20553C6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A10380-651C-F38B-AA9A-4C34345562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D8B9F-007C-9FA3-1A0B-88106D31D853}"/>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6" name="Footer Placeholder 5">
            <a:extLst>
              <a:ext uri="{FF2B5EF4-FFF2-40B4-BE49-F238E27FC236}">
                <a16:creationId xmlns:a16="http://schemas.microsoft.com/office/drawing/2014/main" id="{9C16F29B-362C-5FF2-E0F9-3626869BA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E010BE-BF5B-3429-8B45-226C77FA6374}"/>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1289391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3075-0370-617C-A0B0-CA75114DD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68D5A5-EBEE-1AFC-72F1-F9187A283A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1B933C-D8D9-E68D-FB74-8ECE2AA456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91008-602F-BC47-CAA1-30A6B8A6E79C}"/>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6" name="Footer Placeholder 5">
            <a:extLst>
              <a:ext uri="{FF2B5EF4-FFF2-40B4-BE49-F238E27FC236}">
                <a16:creationId xmlns:a16="http://schemas.microsoft.com/office/drawing/2014/main" id="{5DF671D1-F4D1-7B6C-4715-6C825AA837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0201C4-F698-724F-F825-F6A91A70B5F8}"/>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289774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43C3-6F32-85B1-7A84-173C8CF812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54D6D9-0B21-0B82-8F03-8CFEEF7701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888F8-182A-F8BA-A191-BD1B8AE6BA34}"/>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7AC23A2C-2D5A-C8C8-27DC-E74EF1946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43C9C-61C2-0C5F-4B17-F297D484D05C}"/>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920569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91FF9E-AD81-1C37-D58C-F7912FC205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A2A60E-78B6-598F-2587-48561D20AE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DCDDA0-8372-E3F4-5BBB-4E1778CE4D9C}"/>
              </a:ext>
            </a:extLst>
          </p:cNvPr>
          <p:cNvSpPr>
            <a:spLocks noGrp="1"/>
          </p:cNvSpPr>
          <p:nvPr>
            <p:ph type="dt" sz="half" idx="10"/>
          </p:nvPr>
        </p:nvSpPr>
        <p:spPr/>
        <p:txBody>
          <a:body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95436B46-68AC-3AD6-CDB4-19FBAD17C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55097-5393-DF4C-26FB-25405DC5C177}"/>
              </a:ext>
            </a:extLst>
          </p:cNvPr>
          <p:cNvSpPr>
            <a:spLocks noGrp="1"/>
          </p:cNvSpPr>
          <p:nvPr>
            <p:ph type="sldNum" sz="quarter" idx="12"/>
          </p:nvPr>
        </p:nvSpPr>
        <p:spPr/>
        <p:txBody>
          <a:bodyPr/>
          <a:lstStyle/>
          <a:p>
            <a:fld id="{268FBCB5-F106-4348-B73D-DCAA31646F7A}" type="slidenum">
              <a:rPr lang="en-US" smtClean="0"/>
              <a:t>‹#›</a:t>
            </a:fld>
            <a:endParaRPr lang="en-US"/>
          </a:p>
        </p:txBody>
      </p:sp>
    </p:spTree>
    <p:extLst>
      <p:ext uri="{BB962C8B-B14F-4D97-AF65-F5344CB8AC3E}">
        <p14:creationId xmlns:p14="http://schemas.microsoft.com/office/powerpoint/2010/main" val="2105743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dirty="0">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9419552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18693B-508E-D7FF-5AD0-478E7E32E6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89AD4C3-FD62-E0C9-5378-989AFF915A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6F305DFF-2D7D-B045-A1B4-5D4CB2ABCFCE}"/>
              </a:ext>
            </a:extLst>
          </p:cNvPr>
          <p:cNvSpPr/>
          <p:nvPr userDrawn="1"/>
        </p:nvSpPr>
        <p:spPr>
          <a:xfrm>
            <a:off x="0" y="6613742"/>
            <a:ext cx="9355986" cy="244258"/>
          </a:xfrm>
          <a:prstGeom prst="rect">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7EB10CB-4E86-B837-5F2C-EAFC4E8C748F}"/>
              </a:ext>
            </a:extLst>
          </p:cNvPr>
          <p:cNvSpPr/>
          <p:nvPr userDrawn="1"/>
        </p:nvSpPr>
        <p:spPr>
          <a:xfrm>
            <a:off x="9399506" y="6206500"/>
            <a:ext cx="1303000" cy="1303000"/>
          </a:xfrm>
          <a:prstGeom prst="ellipse">
            <a:avLst/>
          </a:prstGeom>
          <a:solidFill>
            <a:srgbClr val="132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E42C73A-1FE6-B099-3CBA-6D10D6A0E748}"/>
              </a:ext>
            </a:extLst>
          </p:cNvPr>
          <p:cNvSpPr/>
          <p:nvPr userDrawn="1"/>
        </p:nvSpPr>
        <p:spPr>
          <a:xfrm>
            <a:off x="10401588" y="6388274"/>
            <a:ext cx="1303000" cy="1303000"/>
          </a:xfrm>
          <a:prstGeom prst="ellipse">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C79150-10B5-9384-AE60-7B860774B17E}"/>
              </a:ext>
            </a:extLst>
          </p:cNvPr>
          <p:cNvSpPr/>
          <p:nvPr userDrawn="1"/>
        </p:nvSpPr>
        <p:spPr>
          <a:xfrm>
            <a:off x="11472000" y="6613742"/>
            <a:ext cx="720000" cy="244258"/>
          </a:xfrm>
          <a:prstGeom prst="rect">
            <a:avLst/>
          </a:prstGeom>
          <a:solidFill>
            <a:srgbClr val="E56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EF75C23C-8ECE-7E69-15C9-0BA6A3714A08}"/>
              </a:ext>
            </a:extLst>
          </p:cNvPr>
          <p:cNvSpPr/>
          <p:nvPr userDrawn="1"/>
        </p:nvSpPr>
        <p:spPr>
          <a:xfrm>
            <a:off x="8397424" y="6388274"/>
            <a:ext cx="1303000" cy="1303000"/>
          </a:xfrm>
          <a:prstGeom prst="ellipse">
            <a:avLst/>
          </a:prstGeom>
          <a:solidFill>
            <a:srgbClr val="007B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0257"/>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 id="2147483658" r:id="rId4"/>
    <p:sldLayoutId id="2147483659" r:id="rId5"/>
    <p:sldLayoutId id="2147483660" r:id="rId6"/>
    <p:sldLayoutId id="2147483661" r:id="rId7"/>
    <p:sldLayoutId id="2147483663" r:id="rId8"/>
    <p:sldLayoutId id="2147483662" r:id="rId9"/>
    <p:sldLayoutId id="2147483657" r:id="rId10"/>
    <p:sldLayoutId id="2147483664" r:id="rId11"/>
    <p:sldLayoutId id="2147483656" r:id="rId12"/>
    <p:sldLayoutId id="2147483652" r:id="rId13"/>
    <p:sldLayoutId id="2147483653" r:id="rId14"/>
    <p:sldLayoutId id="2147483654" r:id="rId15"/>
    <p:sldLayoutId id="2147483655" r:id="rId16"/>
  </p:sldLayoutIdLst>
  <p:txStyles>
    <p:titleStyle>
      <a:lvl1pPr algn="l" defTabSz="914400" rtl="0" eaLnBrk="1" latinLnBrk="0" hangingPunct="1">
        <a:lnSpc>
          <a:spcPct val="90000"/>
        </a:lnSpc>
        <a:spcBef>
          <a:spcPct val="0"/>
        </a:spcBef>
        <a:buNone/>
        <a:defRPr sz="4400" b="1" kern="1200">
          <a:solidFill>
            <a:srgbClr val="132D4C"/>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3ECD0E-EBE4-6E9F-2F85-5C77DB909F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565DFB-C951-E44F-D2CC-7AD9778274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E06C34-E6CF-2B5A-EE81-93AF43953B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3B6E81-1C3F-41F0-A4E6-BFA2B1A4AD57}" type="datetimeFigureOut">
              <a:rPr lang="en-US" smtClean="0"/>
              <a:t>8/20/2026</a:t>
            </a:fld>
            <a:endParaRPr lang="en-US"/>
          </a:p>
        </p:txBody>
      </p:sp>
      <p:sp>
        <p:nvSpPr>
          <p:cNvPr id="5" name="Footer Placeholder 4">
            <a:extLst>
              <a:ext uri="{FF2B5EF4-FFF2-40B4-BE49-F238E27FC236}">
                <a16:creationId xmlns:a16="http://schemas.microsoft.com/office/drawing/2014/main" id="{5967156E-E1FF-68BE-B066-6120B9D34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C973BE-A97C-1055-7BF0-65A2466D6C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8FBCB5-F106-4348-B73D-DCAA31646F7A}" type="slidenum">
              <a:rPr lang="en-US" smtClean="0"/>
              <a:t>‹#›</a:t>
            </a:fld>
            <a:endParaRPr lang="en-US"/>
          </a:p>
        </p:txBody>
      </p:sp>
    </p:spTree>
    <p:extLst>
      <p:ext uri="{BB962C8B-B14F-4D97-AF65-F5344CB8AC3E}">
        <p14:creationId xmlns:p14="http://schemas.microsoft.com/office/powerpoint/2010/main" val="303816100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m4a"/><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notesSlide" Target="../notesSlides/notesSlide5.xml"/><Relationship Id="rId11" Type="http://schemas.openxmlformats.org/officeDocument/2006/relationships/image" Target="../media/image3.png"/><Relationship Id="rId5" Type="http://schemas.openxmlformats.org/officeDocument/2006/relationships/slideLayout" Target="../slideLayouts/slideLayout18.xml"/><Relationship Id="rId10" Type="http://schemas.openxmlformats.org/officeDocument/2006/relationships/image" Target="../media/image10.png"/><Relationship Id="rId4" Type="http://schemas.openxmlformats.org/officeDocument/2006/relationships/audio" Target="../media/media6.m4a"/><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9.m4a"/><Relationship Id="rId7" Type="http://schemas.openxmlformats.org/officeDocument/2006/relationships/image" Target="../media/image11.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notesSlide" Target="../notesSlides/notesSlide7.xml"/><Relationship Id="rId5" Type="http://schemas.openxmlformats.org/officeDocument/2006/relationships/slideLayout" Target="../slideLayouts/slideLayout15.xml"/><Relationship Id="rId4" Type="http://schemas.openxmlformats.org/officeDocument/2006/relationships/audio" Target="../media/media9.m4a"/><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1.m4a"/><Relationship Id="rId7" Type="http://schemas.openxmlformats.org/officeDocument/2006/relationships/image" Target="../media/image1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audio" Target="../media/media11.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5.m4a"/><Relationship Id="rId7" Type="http://schemas.openxmlformats.org/officeDocument/2006/relationships/image" Target="../media/image1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notesSlide" Target="../notesSlides/notesSlide11.xml"/><Relationship Id="rId5" Type="http://schemas.openxmlformats.org/officeDocument/2006/relationships/slideLayout" Target="../slideLayouts/slideLayout15.xml"/><Relationship Id="rId4" Type="http://schemas.openxmlformats.org/officeDocument/2006/relationships/audio" Target="../media/media15.m4a"/></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7.m4a"/><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notesSlide" Target="../notesSlides/notesSlide12.xml"/><Relationship Id="rId5" Type="http://schemas.openxmlformats.org/officeDocument/2006/relationships/slideLayout" Target="../slideLayouts/slideLayout15.xml"/><Relationship Id="rId4" Type="http://schemas.openxmlformats.org/officeDocument/2006/relationships/audio" Target="../media/media17.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5.xml"/><Relationship Id="rId7" Type="http://schemas.openxmlformats.org/officeDocument/2006/relationships/image" Target="../media/image20.JP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9.jpg"/><Relationship Id="rId11" Type="http://schemas.openxmlformats.org/officeDocument/2006/relationships/image" Target="../media/image3.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notesSlide" Target="../notesSlides/notesSlide14.xml"/><Relationship Id="rId9"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4.jpg"/><Relationship Id="rId5" Type="http://schemas.openxmlformats.org/officeDocument/2006/relationships/image" Target="../media/image3.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05C2-C1D7-216D-AA80-B23106A156C8}"/>
              </a:ext>
            </a:extLst>
          </p:cNvPr>
          <p:cNvSpPr>
            <a:spLocks noGrp="1"/>
          </p:cNvSpPr>
          <p:nvPr>
            <p:ph type="title"/>
          </p:nvPr>
        </p:nvSpPr>
        <p:spPr/>
        <p:txBody>
          <a:bodyPr>
            <a:normAutofit/>
          </a:bodyPr>
          <a:lstStyle/>
          <a:p>
            <a:r>
              <a:rPr lang="en-US" sz="8000" dirty="0"/>
              <a:t>Individual Support Plan</a:t>
            </a:r>
          </a:p>
        </p:txBody>
      </p:sp>
      <p:pic>
        <p:nvPicPr>
          <p:cNvPr id="4" name="Recorded Sound">
            <a:hlinkClick r:id="" action="ppaction://media"/>
            <a:extLst>
              <a:ext uri="{FF2B5EF4-FFF2-40B4-BE49-F238E27FC236}">
                <a16:creationId xmlns:a16="http://schemas.microsoft.com/office/drawing/2014/main" id="{27E4C673-D0FC-E21B-50CC-D05FCE99CA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2603" y="5967482"/>
            <a:ext cx="487363" cy="487363"/>
          </a:xfrm>
          <a:prstGeom prst="rect">
            <a:avLst/>
          </a:prstGeom>
        </p:spPr>
      </p:pic>
    </p:spTree>
    <p:extLst>
      <p:ext uri="{BB962C8B-B14F-4D97-AF65-F5344CB8AC3E}">
        <p14:creationId xmlns:p14="http://schemas.microsoft.com/office/powerpoint/2010/main" val="340831924"/>
      </p:ext>
    </p:extLst>
  </p:cSld>
  <p:clrMapOvr>
    <a:masterClrMapping/>
  </p:clrMapOvr>
  <mc:AlternateContent xmlns:mc="http://schemas.openxmlformats.org/markup-compatibility/2006" xmlns:p14="http://schemas.microsoft.com/office/powerpoint/2010/main">
    <mc:Choice Requires="p14">
      <p:transition spd="slow" p14:dur="2000" advTm="12712"/>
    </mc:Choice>
    <mc:Fallback xmlns="">
      <p:transition spd="slow" advTm="12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1FFBA-9FF1-3134-305E-E28B696F1FD1}"/>
              </a:ext>
            </a:extLst>
          </p:cNvPr>
          <p:cNvSpPr>
            <a:spLocks noGrp="1"/>
          </p:cNvSpPr>
          <p:nvPr>
            <p:ph type="title"/>
          </p:nvPr>
        </p:nvSpPr>
        <p:spPr>
          <a:xfrm>
            <a:off x="454775" y="241146"/>
            <a:ext cx="6881690" cy="1481328"/>
          </a:xfrm>
        </p:spPr>
        <p:txBody>
          <a:bodyPr anchor="b">
            <a:normAutofit/>
          </a:bodyPr>
          <a:lstStyle/>
          <a:p>
            <a:pPr>
              <a:spcAft>
                <a:spcPts val="800"/>
              </a:spcAft>
            </a:pPr>
            <a:r>
              <a:rPr lang="en-US" sz="4000" b="1" kern="100" dirty="0">
                <a:effectLst/>
                <a:latin typeface="Arial" panose="020B0604020202020204" pitchFamily="34" charset="0"/>
                <a:ea typeface="Aptos" panose="020B0004020202020204" pitchFamily="34" charset="0"/>
                <a:cs typeface="Arial" panose="020B0604020202020204" pitchFamily="34" charset="0"/>
              </a:rPr>
              <a:t>Land Acknowledgement</a:t>
            </a:r>
            <a:br>
              <a:rPr lang="en-CA" sz="3600" kern="100" dirty="0">
                <a:effectLst/>
                <a:latin typeface="Aptos" panose="020B0004020202020204" pitchFamily="34" charset="0"/>
                <a:ea typeface="Aptos" panose="020B0004020202020204" pitchFamily="34" charset="0"/>
                <a:cs typeface="Times New Roman" panose="02020603050405020304" pitchFamily="18" charset="0"/>
              </a:rPr>
            </a:br>
            <a:endParaRPr lang="en-CA" sz="3600" dirty="0"/>
          </a:p>
        </p:txBody>
      </p:sp>
      <p:sp>
        <p:nvSpPr>
          <p:cNvPr id="3" name="Content Placeholder 2">
            <a:extLst>
              <a:ext uri="{FF2B5EF4-FFF2-40B4-BE49-F238E27FC236}">
                <a16:creationId xmlns:a16="http://schemas.microsoft.com/office/drawing/2014/main" id="{A8D4AD05-647F-6A42-AB9E-0B0E8C3170D9}"/>
              </a:ext>
            </a:extLst>
          </p:cNvPr>
          <p:cNvSpPr>
            <a:spLocks noGrp="1"/>
          </p:cNvSpPr>
          <p:nvPr>
            <p:ph idx="1"/>
          </p:nvPr>
        </p:nvSpPr>
        <p:spPr>
          <a:xfrm>
            <a:off x="274625" y="1722474"/>
            <a:ext cx="6019799" cy="5073724"/>
          </a:xfrm>
        </p:spPr>
        <p:txBody>
          <a:bodyPr anchor="t">
            <a:normAutofit/>
          </a:bodyPr>
          <a:lstStyle/>
          <a:p>
            <a:pPr marL="0" indent="0" algn="ctr">
              <a:spcAft>
                <a:spcPts val="800"/>
              </a:spcAft>
              <a:buNone/>
            </a:pPr>
            <a:r>
              <a:rPr lang="en-US" kern="100" dirty="0">
                <a:effectLst/>
                <a:latin typeface="Arial" panose="020B0604020202020204" pitchFamily="34" charset="0"/>
                <a:ea typeface="Aptos" panose="020B0004020202020204" pitchFamily="34" charset="0"/>
                <a:cs typeface="Arial" panose="020B0604020202020204" pitchFamily="34" charset="0"/>
              </a:rPr>
              <a:t>We are currently located on the land which has long served as a site of meeting and exchange among the Mississauga Peoples and is the traditional and treaty territory of the Mississaugas of Scugog Island First Nation. We honour, recognize and respect this nation and Indigenous Peoples as the traditional stewards of the lands and waters on which we meet today.</a:t>
            </a:r>
            <a:endParaRPr lang="en-CA" kern="100" dirty="0">
              <a:effectLst/>
              <a:latin typeface="Arial" panose="020B0604020202020204" pitchFamily="34" charset="0"/>
              <a:ea typeface="Aptos" panose="020B0004020202020204" pitchFamily="34" charset="0"/>
              <a:cs typeface="Arial" panose="020B0604020202020204" pitchFamily="34" charset="0"/>
            </a:endParaRPr>
          </a:p>
          <a:p>
            <a:endParaRPr lang="en-CA" sz="2200" dirty="0"/>
          </a:p>
        </p:txBody>
      </p:sp>
      <p:pic>
        <p:nvPicPr>
          <p:cNvPr id="5" name="Picture 4" descr="A colorful drawing of a river and trees&#10;&#10;Description automatically generated">
            <a:extLst>
              <a:ext uri="{FF2B5EF4-FFF2-40B4-BE49-F238E27FC236}">
                <a16:creationId xmlns:a16="http://schemas.microsoft.com/office/drawing/2014/main" id="{474ED101-215E-73D2-BFAA-A89D457B0E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3228" y="1722474"/>
            <a:ext cx="4604788" cy="4190356"/>
          </a:xfrm>
          <a:prstGeom prst="rect">
            <a:avLst/>
          </a:prstGeom>
        </p:spPr>
      </p:pic>
      <p:pic>
        <p:nvPicPr>
          <p:cNvPr id="4" name="Land Acknowledgement">
            <a:hlinkClick r:id="" action="ppaction://media"/>
            <a:extLst>
              <a:ext uri="{FF2B5EF4-FFF2-40B4-BE49-F238E27FC236}">
                <a16:creationId xmlns:a16="http://schemas.microsoft.com/office/drawing/2014/main" id="{CD7FA72B-682C-3382-CD5A-12E9E3D3F4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1093" y="6023357"/>
            <a:ext cx="487363" cy="487363"/>
          </a:xfrm>
          <a:prstGeom prst="rect">
            <a:avLst/>
          </a:prstGeom>
        </p:spPr>
      </p:pic>
    </p:spTree>
    <p:extLst>
      <p:ext uri="{BB962C8B-B14F-4D97-AF65-F5344CB8AC3E}">
        <p14:creationId xmlns:p14="http://schemas.microsoft.com/office/powerpoint/2010/main" val="430897293"/>
      </p:ext>
    </p:extLst>
  </p:cSld>
  <p:clrMapOvr>
    <a:masterClrMapping/>
  </p:clrMapOvr>
  <mc:AlternateContent xmlns:mc="http://schemas.openxmlformats.org/markup-compatibility/2006" xmlns:p14="http://schemas.microsoft.com/office/powerpoint/2010/main">
    <mc:Choice Requires="p14">
      <p:transition spd="slow" p14:dur="2000" advTm="25674"/>
    </mc:Choice>
    <mc:Fallback xmlns="">
      <p:transition spd="slow" advTm="25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6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78DD5C-BDE8-BB6B-6560-A511D380FA3C}"/>
              </a:ext>
            </a:extLst>
          </p:cNvPr>
          <p:cNvPicPr>
            <a:picLocks noChangeAspect="1"/>
          </p:cNvPicPr>
          <p:nvPr/>
        </p:nvPicPr>
        <p:blipFill>
          <a:blip r:embed="rId5"/>
          <a:stretch>
            <a:fillRect/>
          </a:stretch>
        </p:blipFill>
        <p:spPr>
          <a:xfrm>
            <a:off x="238132" y="3764670"/>
            <a:ext cx="2964402" cy="2922054"/>
          </a:xfrm>
          <a:prstGeom prst="rect">
            <a:avLst/>
          </a:prstGeom>
        </p:spPr>
      </p:pic>
      <p:pic>
        <p:nvPicPr>
          <p:cNvPr id="1026" name="Picture 2" descr="Speech Bubble Icon for Communication and Dialogue Clipart PNG | PNG All">
            <a:extLst>
              <a:ext uri="{FF2B5EF4-FFF2-40B4-BE49-F238E27FC236}">
                <a16:creationId xmlns:a16="http://schemas.microsoft.com/office/drawing/2014/main" id="{BDC4722F-6028-FF13-D055-381C8F75E036}"/>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19779374">
            <a:off x="325324" y="969513"/>
            <a:ext cx="4221597" cy="3208415"/>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058A312-ADD9-234A-F9F5-AE9B7A52B9FD}"/>
              </a:ext>
            </a:extLst>
          </p:cNvPr>
          <p:cNvSpPr>
            <a:spLocks noGrp="1"/>
          </p:cNvSpPr>
          <p:nvPr>
            <p:ph idx="1"/>
          </p:nvPr>
        </p:nvSpPr>
        <p:spPr>
          <a:xfrm>
            <a:off x="4776427" y="702365"/>
            <a:ext cx="7177441" cy="5923473"/>
          </a:xfrm>
        </p:spPr>
        <p:txBody>
          <a:bodyPr>
            <a:normAutofit fontScale="92500" lnSpcReduction="10000"/>
          </a:bodyPr>
          <a:lstStyle/>
          <a:p>
            <a:pPr indent="-228600">
              <a:spcAft>
                <a:spcPts val="1200"/>
              </a:spcAft>
              <a:buFont typeface="Arial" panose="020B0604020202020204" pitchFamily="34" charset="0"/>
              <a:buChar char="•"/>
            </a:pPr>
            <a:r>
              <a:rPr lang="en-US" sz="4000" dirty="0">
                <a:cs typeface="Arial" panose="020B0604020202020204" pitchFamily="34" charset="0"/>
              </a:rPr>
              <a:t>Purpose of the ISP</a:t>
            </a:r>
          </a:p>
          <a:p>
            <a:pPr indent="-228600">
              <a:spcAft>
                <a:spcPts val="1200"/>
              </a:spcAft>
              <a:buFont typeface="Arial" panose="020B0604020202020204" pitchFamily="34" charset="0"/>
              <a:buChar char="•"/>
            </a:pPr>
            <a:r>
              <a:rPr lang="en-US" sz="4000" dirty="0">
                <a:cs typeface="Arial" panose="020B0604020202020204" pitchFamily="34" charset="0"/>
              </a:rPr>
              <a:t>ISP function and how it is to be used in the Child Care setting</a:t>
            </a:r>
          </a:p>
          <a:p>
            <a:pPr indent="-228600">
              <a:spcAft>
                <a:spcPts val="1200"/>
              </a:spcAft>
              <a:buFont typeface="Arial" panose="020B0604020202020204" pitchFamily="34" charset="0"/>
              <a:buChar char="•"/>
            </a:pPr>
            <a:r>
              <a:rPr lang="en-US" sz="4000" dirty="0">
                <a:cs typeface="Arial" panose="020B0604020202020204" pitchFamily="34" charset="0"/>
              </a:rPr>
              <a:t>Who is involved in creating an ISP and how to include them in the development</a:t>
            </a:r>
          </a:p>
          <a:p>
            <a:pPr indent="-228600">
              <a:spcAft>
                <a:spcPts val="1200"/>
              </a:spcAft>
              <a:buFont typeface="Arial" panose="020B0604020202020204" pitchFamily="34" charset="0"/>
              <a:buChar char="•"/>
            </a:pPr>
            <a:r>
              <a:rPr lang="en-US" sz="4000" dirty="0">
                <a:cs typeface="Arial" panose="020B0604020202020204" pitchFamily="34" charset="0"/>
              </a:rPr>
              <a:t>Clarity on the role of community agencies and educators</a:t>
            </a:r>
          </a:p>
          <a:p>
            <a:pPr indent="-228600">
              <a:spcAft>
                <a:spcPts val="1200"/>
              </a:spcAft>
              <a:buFont typeface="Arial" panose="020B0604020202020204" pitchFamily="34" charset="0"/>
              <a:buChar char="•"/>
            </a:pPr>
            <a:r>
              <a:rPr lang="en-US" sz="4000" dirty="0">
                <a:cs typeface="Arial" panose="020B0604020202020204" pitchFamily="34" charset="0"/>
              </a:rPr>
              <a:t>Confidently create an ISP in your center</a:t>
            </a:r>
          </a:p>
        </p:txBody>
      </p:sp>
      <p:sp>
        <p:nvSpPr>
          <p:cNvPr id="2" name="Title 1">
            <a:extLst>
              <a:ext uri="{FF2B5EF4-FFF2-40B4-BE49-F238E27FC236}">
                <a16:creationId xmlns:a16="http://schemas.microsoft.com/office/drawing/2014/main" id="{83447F8D-6022-5CAD-7801-163777FC7A59}"/>
              </a:ext>
            </a:extLst>
          </p:cNvPr>
          <p:cNvSpPr>
            <a:spLocks noGrp="1"/>
          </p:cNvSpPr>
          <p:nvPr>
            <p:ph type="title"/>
          </p:nvPr>
        </p:nvSpPr>
        <p:spPr>
          <a:xfrm rot="19839904">
            <a:off x="609861" y="486444"/>
            <a:ext cx="6163235" cy="1325563"/>
          </a:xfrm>
        </p:spPr>
        <p:txBody>
          <a:bodyPr>
            <a:normAutofit/>
          </a:bodyPr>
          <a:lstStyle/>
          <a:p>
            <a:r>
              <a:rPr lang="en-US" sz="6600" dirty="0"/>
              <a:t>Agenda</a:t>
            </a:r>
          </a:p>
        </p:txBody>
      </p:sp>
      <p:pic>
        <p:nvPicPr>
          <p:cNvPr id="4" name="Recorded Sound">
            <a:hlinkClick r:id="" action="ppaction://media"/>
            <a:extLst>
              <a:ext uri="{FF2B5EF4-FFF2-40B4-BE49-F238E27FC236}">
                <a16:creationId xmlns:a16="http://schemas.microsoft.com/office/drawing/2014/main" id="{CDE19FC0-3927-CB1A-F1E9-17B0A29441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8375" y="6138475"/>
            <a:ext cx="487363" cy="487363"/>
          </a:xfrm>
          <a:prstGeom prst="rect">
            <a:avLst/>
          </a:prstGeom>
        </p:spPr>
      </p:pic>
    </p:spTree>
    <p:extLst>
      <p:ext uri="{BB962C8B-B14F-4D97-AF65-F5344CB8AC3E}">
        <p14:creationId xmlns:p14="http://schemas.microsoft.com/office/powerpoint/2010/main" val="2414226438"/>
      </p:ext>
    </p:extLst>
  </p:cSld>
  <p:clrMapOvr>
    <a:masterClrMapping/>
  </p:clrMapOvr>
  <mc:AlternateContent xmlns:mc="http://schemas.openxmlformats.org/markup-compatibility/2006" xmlns:p14="http://schemas.microsoft.com/office/powerpoint/2010/main">
    <mc:Choice Requires="p14">
      <p:transition spd="slow" p14:dur="2000" advTm="22661"/>
    </mc:Choice>
    <mc:Fallback xmlns="">
      <p:transition spd="slow" advTm="22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5F6F60-491E-505C-DB3F-6D89B6555CF5}"/>
              </a:ext>
            </a:extLst>
          </p:cNvPr>
          <p:cNvSpPr>
            <a:spLocks noGrp="1"/>
          </p:cNvSpPr>
          <p:nvPr>
            <p:ph idx="1"/>
          </p:nvPr>
        </p:nvSpPr>
        <p:spPr>
          <a:xfrm>
            <a:off x="4792269" y="624872"/>
            <a:ext cx="7233745" cy="6335861"/>
          </a:xfrm>
        </p:spPr>
        <p:txBody>
          <a:bodyPr>
            <a:normAutofit/>
          </a:bodyPr>
          <a:lstStyle/>
          <a:p>
            <a:pPr marL="228600" indent="-228600">
              <a:lnSpc>
                <a:spcPct val="90000"/>
              </a:lnSpc>
              <a:spcBef>
                <a:spcPts val="1000"/>
              </a:spcBef>
              <a:buFont typeface="Arial" panose="020B0604020202020204" pitchFamily="34" charset="0"/>
              <a:buChar char="•"/>
            </a:pPr>
            <a:r>
              <a:rPr lang="en-US" dirty="0">
                <a:cs typeface="Arial" panose="020B0604020202020204" pitchFamily="34" charset="0"/>
              </a:rPr>
              <a:t>Provides consultation to early learning and childcare programs </a:t>
            </a:r>
          </a:p>
          <a:p>
            <a:pPr marL="228600" indent="-228600">
              <a:lnSpc>
                <a:spcPct val="90000"/>
              </a:lnSpc>
              <a:spcBef>
                <a:spcPts val="1000"/>
              </a:spcBef>
              <a:buFont typeface="Arial" panose="020B0604020202020204" pitchFamily="34" charset="0"/>
              <a:buChar char="•"/>
            </a:pPr>
            <a:r>
              <a:rPr lang="en-US" dirty="0">
                <a:cs typeface="Arial" panose="020B0604020202020204" pitchFamily="34" charset="0"/>
              </a:rPr>
              <a:t>Supports the early learning and childcare community through capacity building</a:t>
            </a:r>
          </a:p>
          <a:p>
            <a:pPr marL="228600" indent="-228600">
              <a:lnSpc>
                <a:spcPct val="90000"/>
              </a:lnSpc>
              <a:spcBef>
                <a:spcPts val="1000"/>
              </a:spcBef>
              <a:buFont typeface="Arial" panose="020B0604020202020204" pitchFamily="34" charset="0"/>
              <a:buChar char="•"/>
            </a:pPr>
            <a:r>
              <a:rPr lang="en-US" dirty="0">
                <a:cs typeface="Arial" panose="020B0604020202020204" pitchFamily="34" charset="0"/>
              </a:rPr>
              <a:t>Provides service navigation and linkage to early learning and childcare programs</a:t>
            </a:r>
          </a:p>
          <a:p>
            <a:pPr marL="228600" indent="-228600">
              <a:lnSpc>
                <a:spcPct val="90000"/>
              </a:lnSpc>
              <a:spcBef>
                <a:spcPts val="1000"/>
              </a:spcBef>
              <a:buFont typeface="Arial" panose="020B0604020202020204" pitchFamily="34" charset="0"/>
              <a:buChar char="•"/>
            </a:pPr>
            <a:r>
              <a:rPr lang="en-US" dirty="0">
                <a:cs typeface="Arial" panose="020B0604020202020204" pitchFamily="34" charset="0"/>
              </a:rPr>
              <a:t>Support Early Learning and Child Care Sectors (Licensed Group Child Care, Licensed Home Child Care, and EarlyOn programs) to facilitate learning and inclusion for all children</a:t>
            </a:r>
          </a:p>
        </p:txBody>
      </p:sp>
      <p:sp>
        <p:nvSpPr>
          <p:cNvPr id="3" name="Title 2">
            <a:extLst>
              <a:ext uri="{FF2B5EF4-FFF2-40B4-BE49-F238E27FC236}">
                <a16:creationId xmlns:a16="http://schemas.microsoft.com/office/drawing/2014/main" id="{E63984A5-F6F9-9E68-B171-E984016B0DF5}"/>
              </a:ext>
            </a:extLst>
          </p:cNvPr>
          <p:cNvSpPr>
            <a:spLocks noGrp="1"/>
          </p:cNvSpPr>
          <p:nvPr>
            <p:ph type="title"/>
          </p:nvPr>
        </p:nvSpPr>
        <p:spPr/>
        <p:txBody>
          <a:bodyPr/>
          <a:lstStyle/>
          <a:p>
            <a:r>
              <a:rPr lang="en-US" dirty="0"/>
              <a:t>Resource Consultant</a:t>
            </a:r>
          </a:p>
        </p:txBody>
      </p:sp>
      <p:pic>
        <p:nvPicPr>
          <p:cNvPr id="4" name="Recorded Sound">
            <a:hlinkClick r:id="" action="ppaction://media"/>
            <a:extLst>
              <a:ext uri="{FF2B5EF4-FFF2-40B4-BE49-F238E27FC236}">
                <a16:creationId xmlns:a16="http://schemas.microsoft.com/office/drawing/2014/main" id="{1211E058-5CD4-2B6B-BFC4-FC0840DB33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5986" y="6209862"/>
            <a:ext cx="487363" cy="487363"/>
          </a:xfrm>
          <a:prstGeom prst="rect">
            <a:avLst/>
          </a:prstGeom>
        </p:spPr>
      </p:pic>
    </p:spTree>
    <p:extLst>
      <p:ext uri="{BB962C8B-B14F-4D97-AF65-F5344CB8AC3E}">
        <p14:creationId xmlns:p14="http://schemas.microsoft.com/office/powerpoint/2010/main" val="1667559677"/>
      </p:ext>
    </p:extLst>
  </p:cSld>
  <p:clrMapOvr>
    <a:masterClrMapping/>
  </p:clrMapOvr>
  <mc:AlternateContent xmlns:mc="http://schemas.openxmlformats.org/markup-compatibility/2006" xmlns:p14="http://schemas.microsoft.com/office/powerpoint/2010/main">
    <mc:Choice Requires="p14">
      <p:transition spd="slow" p14:dur="2000" advTm="31469"/>
    </mc:Choice>
    <mc:Fallback xmlns="">
      <p:transition spd="slow" advTm="31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4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0DE77-4254-F070-E3E6-17434932572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BD78374-C0FB-D661-9607-F0688423A95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7DD8B15-D274-64CB-7F3F-6C81168DBBA0}"/>
              </a:ext>
            </a:extLst>
          </p:cNvPr>
          <p:cNvPicPr>
            <a:picLocks noChangeAspect="1"/>
          </p:cNvPicPr>
          <p:nvPr/>
        </p:nvPicPr>
        <p:blipFill>
          <a:blip r:embed="rId7"/>
          <a:stretch>
            <a:fillRect/>
          </a:stretch>
        </p:blipFill>
        <p:spPr>
          <a:xfrm>
            <a:off x="0" y="-4354"/>
            <a:ext cx="12192000" cy="6862354"/>
          </a:xfrm>
          <a:prstGeom prst="rect">
            <a:avLst/>
          </a:prstGeom>
        </p:spPr>
      </p:pic>
      <p:pic>
        <p:nvPicPr>
          <p:cNvPr id="4" name="Picture 3">
            <a:extLst>
              <a:ext uri="{FF2B5EF4-FFF2-40B4-BE49-F238E27FC236}">
                <a16:creationId xmlns:a16="http://schemas.microsoft.com/office/drawing/2014/main" id="{09D2D6DF-855C-8982-C510-9A197D124FBD}"/>
              </a:ext>
            </a:extLst>
          </p:cNvPr>
          <p:cNvPicPr>
            <a:picLocks noChangeAspect="1"/>
          </p:cNvPicPr>
          <p:nvPr/>
        </p:nvPicPr>
        <p:blipFill>
          <a:blip r:embed="rId8"/>
          <a:stretch>
            <a:fillRect/>
          </a:stretch>
        </p:blipFill>
        <p:spPr>
          <a:xfrm>
            <a:off x="599329" y="610715"/>
            <a:ext cx="6803726" cy="1700223"/>
          </a:xfrm>
          <a:prstGeom prst="rect">
            <a:avLst/>
          </a:prstGeom>
        </p:spPr>
      </p:pic>
      <p:pic>
        <p:nvPicPr>
          <p:cNvPr id="6" name="Picture 5">
            <a:extLst>
              <a:ext uri="{FF2B5EF4-FFF2-40B4-BE49-F238E27FC236}">
                <a16:creationId xmlns:a16="http://schemas.microsoft.com/office/drawing/2014/main" id="{BA672634-404A-8497-F4EC-CCB5D9D9A8AA}"/>
              </a:ext>
            </a:extLst>
          </p:cNvPr>
          <p:cNvPicPr>
            <a:picLocks noChangeAspect="1"/>
          </p:cNvPicPr>
          <p:nvPr/>
        </p:nvPicPr>
        <p:blipFill>
          <a:blip r:embed="rId9"/>
          <a:stretch>
            <a:fillRect/>
          </a:stretch>
        </p:blipFill>
        <p:spPr>
          <a:xfrm>
            <a:off x="2806272" y="2651172"/>
            <a:ext cx="9193565" cy="3944454"/>
          </a:xfrm>
          <a:prstGeom prst="rect">
            <a:avLst/>
          </a:prstGeom>
        </p:spPr>
      </p:pic>
      <p:pic>
        <p:nvPicPr>
          <p:cNvPr id="7" name="Picture 6">
            <a:extLst>
              <a:ext uri="{FF2B5EF4-FFF2-40B4-BE49-F238E27FC236}">
                <a16:creationId xmlns:a16="http://schemas.microsoft.com/office/drawing/2014/main" id="{17B071B0-D250-95B9-3AE1-24D18B9B7C57}"/>
              </a:ext>
            </a:extLst>
          </p:cNvPr>
          <p:cNvPicPr>
            <a:picLocks noChangeAspect="1"/>
          </p:cNvPicPr>
          <p:nvPr/>
        </p:nvPicPr>
        <p:blipFill>
          <a:blip r:embed="rId10"/>
          <a:stretch>
            <a:fillRect/>
          </a:stretch>
        </p:blipFill>
        <p:spPr>
          <a:xfrm>
            <a:off x="3757526" y="3672547"/>
            <a:ext cx="7596274" cy="1347333"/>
          </a:xfrm>
          <a:prstGeom prst="rect">
            <a:avLst/>
          </a:prstGeom>
        </p:spPr>
      </p:pic>
      <p:pic>
        <p:nvPicPr>
          <p:cNvPr id="9" name="Recorded Sound">
            <a:hlinkClick r:id="" action="ppaction://media"/>
            <a:extLst>
              <a:ext uri="{FF2B5EF4-FFF2-40B4-BE49-F238E27FC236}">
                <a16:creationId xmlns:a16="http://schemas.microsoft.com/office/drawing/2014/main" id="{80FBDDAF-DCB0-F54E-D60E-74D4C57571B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83700" y="4000269"/>
            <a:ext cx="487363" cy="487363"/>
          </a:xfrm>
          <a:prstGeom prst="rect">
            <a:avLst/>
          </a:prstGeom>
        </p:spPr>
      </p:pic>
      <p:pic>
        <p:nvPicPr>
          <p:cNvPr id="10" name="Recorded Sound">
            <a:hlinkClick r:id="" action="ppaction://media"/>
            <a:extLst>
              <a:ext uri="{FF2B5EF4-FFF2-40B4-BE49-F238E27FC236}">
                <a16:creationId xmlns:a16="http://schemas.microsoft.com/office/drawing/2014/main" id="{63944ACB-92CA-4CA1-24B3-3965E906E24E}"/>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83700" y="4823826"/>
            <a:ext cx="487363" cy="487363"/>
          </a:xfrm>
          <a:prstGeom prst="rect">
            <a:avLst/>
          </a:prstGeom>
        </p:spPr>
      </p:pic>
    </p:spTree>
    <p:extLst>
      <p:ext uri="{BB962C8B-B14F-4D97-AF65-F5344CB8AC3E}">
        <p14:creationId xmlns:p14="http://schemas.microsoft.com/office/powerpoint/2010/main" val="328332148"/>
      </p:ext>
    </p:extLst>
  </p:cSld>
  <p:clrMapOvr>
    <a:masterClrMapping/>
  </p:clrMapOvr>
  <mc:AlternateContent xmlns:mc="http://schemas.openxmlformats.org/markup-compatibility/2006" xmlns:p14="http://schemas.microsoft.com/office/powerpoint/2010/main">
    <mc:Choice Requires="p14">
      <p:transition spd="slow" p14:dur="2000" advTm="23508"/>
    </mc:Choice>
    <mc:Fallback xmlns="">
      <p:transition spd="slow" advTm="23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79" fill="hold"/>
                                        <p:tgtEl>
                                          <p:spTgt spid="9"/>
                                        </p:tgtEl>
                                      </p:cBhvr>
                                    </p:cmd>
                                  </p:childTnLst>
                                </p:cTn>
                              </p:par>
                            </p:childTnLst>
                          </p:cTn>
                        </p:par>
                        <p:par>
                          <p:cTn id="7" fill="hold">
                            <p:stCondLst>
                              <p:cond delay="23379"/>
                            </p:stCondLst>
                            <p:childTnLst>
                              <p:par>
                                <p:cTn id="8" presetID="1" presetClass="mediacall" presetSubtype="0" fill="hold" nodeType="afterEffect">
                                  <p:stCondLst>
                                    <p:cond delay="0"/>
                                  </p:stCondLst>
                                  <p:childTnLst>
                                    <p:cmd type="call" cmd="playFrom(0.0)">
                                      <p:cBhvr>
                                        <p:cTn id="9" dur="2502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9"/>
                </p:tgtEl>
              </p:cMediaNode>
            </p:audio>
            <p:audio>
              <p:cMediaNode vol="80000">
                <p:cTn id="11"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17B45-DF7C-6C5A-FFAD-9448154F5391}"/>
              </a:ext>
            </a:extLst>
          </p:cNvPr>
          <p:cNvSpPr>
            <a:spLocks noGrp="1"/>
          </p:cNvSpPr>
          <p:nvPr>
            <p:ph type="title"/>
          </p:nvPr>
        </p:nvSpPr>
        <p:spPr/>
        <p:txBody>
          <a:bodyPr/>
          <a:lstStyle/>
          <a:p>
            <a:r>
              <a:rPr lang="en-US" dirty="0"/>
              <a:t>How often should an ISP be reviewed?</a:t>
            </a:r>
          </a:p>
        </p:txBody>
      </p:sp>
      <p:sp>
        <p:nvSpPr>
          <p:cNvPr id="3" name="Content Placeholder 2">
            <a:extLst>
              <a:ext uri="{FF2B5EF4-FFF2-40B4-BE49-F238E27FC236}">
                <a16:creationId xmlns:a16="http://schemas.microsoft.com/office/drawing/2014/main" id="{BFDA2505-7BBE-9459-6C1A-EF00ED648158}"/>
              </a:ext>
            </a:extLst>
          </p:cNvPr>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The ISP should be reviewed on an ongoing basis</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The ISP should be reviewed --- as the child’s abilities, needs, classroom and circumstances change</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The ISP ---and should be reviewed by parents, staff, volunteers, community partners, and students involved with the child care center</a:t>
            </a:r>
          </a:p>
          <a:p>
            <a:endParaRPr lang="en-US" dirty="0"/>
          </a:p>
        </p:txBody>
      </p:sp>
      <p:pic>
        <p:nvPicPr>
          <p:cNvPr id="6" name="Recorded Sound">
            <a:hlinkClick r:id="" action="ppaction://media"/>
            <a:extLst>
              <a:ext uri="{FF2B5EF4-FFF2-40B4-BE49-F238E27FC236}">
                <a16:creationId xmlns:a16="http://schemas.microsoft.com/office/drawing/2014/main" id="{84A4F195-434C-BDDA-9E59-F5AF7F2D35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59707" y="5885390"/>
            <a:ext cx="487363" cy="487363"/>
          </a:xfrm>
          <a:prstGeom prst="rect">
            <a:avLst/>
          </a:prstGeom>
        </p:spPr>
      </p:pic>
    </p:spTree>
    <p:extLst>
      <p:ext uri="{BB962C8B-B14F-4D97-AF65-F5344CB8AC3E}">
        <p14:creationId xmlns:p14="http://schemas.microsoft.com/office/powerpoint/2010/main" val="1127019019"/>
      </p:ext>
    </p:extLst>
  </p:cSld>
  <p:clrMapOvr>
    <a:masterClrMapping/>
  </p:clrMapOvr>
  <mc:AlternateContent xmlns:mc="http://schemas.openxmlformats.org/markup-compatibility/2006" xmlns:p14="http://schemas.microsoft.com/office/powerpoint/2010/main">
    <mc:Choice Requires="p14">
      <p:transition spd="slow" p14:dur="2000" advTm="43577"/>
    </mc:Choice>
    <mc:Fallback xmlns="">
      <p:transition spd="slow" advTm="43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5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0EE7085-11A4-09E3-0680-DD5FE52507EE}"/>
              </a:ext>
            </a:extLst>
          </p:cNvPr>
          <p:cNvSpPr>
            <a:spLocks noGrp="1"/>
          </p:cNvSpPr>
          <p:nvPr>
            <p:ph type="title"/>
          </p:nvPr>
        </p:nvSpPr>
        <p:spPr>
          <a:xfrm>
            <a:off x="838200" y="0"/>
            <a:ext cx="10515600" cy="1325563"/>
          </a:xfrm>
        </p:spPr>
        <p:txBody>
          <a:bodyPr/>
          <a:lstStyle/>
          <a:p>
            <a:pPr algn="ctr"/>
            <a:r>
              <a:rPr lang="en-US" dirty="0"/>
              <a:t>Connecting with Family</a:t>
            </a:r>
          </a:p>
        </p:txBody>
      </p:sp>
      <p:pic>
        <p:nvPicPr>
          <p:cNvPr id="13" name="Picture Placeholder 12" descr="Woman discussing in meeting">
            <a:extLst>
              <a:ext uri="{FF2B5EF4-FFF2-40B4-BE49-F238E27FC236}">
                <a16:creationId xmlns:a16="http://schemas.microsoft.com/office/drawing/2014/main" id="{D9956861-AE82-A56E-9758-C321868BB81C}"/>
              </a:ext>
            </a:extLst>
          </p:cNvPr>
          <p:cNvPicPr>
            <a:picLocks noGrp="1" noChangeAspect="1"/>
          </p:cNvPicPr>
          <p:nvPr>
            <p:ph type="pic" idx="4294967295"/>
          </p:nvPr>
        </p:nvPicPr>
        <p:blipFill>
          <a:blip r:embed="rId7"/>
          <a:srcRect l="10200" r="10200"/>
          <a:stretch>
            <a:fillRect/>
          </a:stretch>
        </p:blipFill>
        <p:spPr>
          <a:xfrm>
            <a:off x="3823361" y="1084274"/>
            <a:ext cx="4545277" cy="3588992"/>
          </a:xfrm>
        </p:spPr>
      </p:pic>
      <p:pic>
        <p:nvPicPr>
          <p:cNvPr id="2" name="Picture 1">
            <a:extLst>
              <a:ext uri="{FF2B5EF4-FFF2-40B4-BE49-F238E27FC236}">
                <a16:creationId xmlns:a16="http://schemas.microsoft.com/office/drawing/2014/main" id="{03C3FA47-F302-F586-8B3E-D93B47D9702D}"/>
              </a:ext>
            </a:extLst>
          </p:cNvPr>
          <p:cNvPicPr>
            <a:picLocks noChangeAspect="1"/>
          </p:cNvPicPr>
          <p:nvPr/>
        </p:nvPicPr>
        <p:blipFill>
          <a:blip r:embed="rId8"/>
          <a:stretch>
            <a:fillRect/>
          </a:stretch>
        </p:blipFill>
        <p:spPr>
          <a:xfrm>
            <a:off x="1668716" y="4137711"/>
            <a:ext cx="9685084" cy="2029994"/>
          </a:xfrm>
          <a:prstGeom prst="rect">
            <a:avLst/>
          </a:prstGeom>
        </p:spPr>
      </p:pic>
      <p:pic>
        <p:nvPicPr>
          <p:cNvPr id="4" name="Recorded Sound">
            <a:hlinkClick r:id="" action="ppaction://media"/>
            <a:extLst>
              <a:ext uri="{FF2B5EF4-FFF2-40B4-BE49-F238E27FC236}">
                <a16:creationId xmlns:a16="http://schemas.microsoft.com/office/drawing/2014/main" id="{C1C07DB9-6A81-674B-2C5D-1421CA6A117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50836" y="4887408"/>
            <a:ext cx="487363" cy="487363"/>
          </a:xfrm>
          <a:prstGeom prst="rect">
            <a:avLst/>
          </a:prstGeom>
        </p:spPr>
      </p:pic>
      <p:pic>
        <p:nvPicPr>
          <p:cNvPr id="7" name="Recorded Sound">
            <a:hlinkClick r:id="" action="ppaction://media"/>
            <a:extLst>
              <a:ext uri="{FF2B5EF4-FFF2-40B4-BE49-F238E27FC236}">
                <a16:creationId xmlns:a16="http://schemas.microsoft.com/office/drawing/2014/main" id="{02E881AE-640D-379C-FCF0-BE1AA1F76BD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50836" y="5680342"/>
            <a:ext cx="487363" cy="487363"/>
          </a:xfrm>
          <a:prstGeom prst="rect">
            <a:avLst/>
          </a:prstGeom>
        </p:spPr>
      </p:pic>
    </p:spTree>
    <p:extLst>
      <p:ext uri="{BB962C8B-B14F-4D97-AF65-F5344CB8AC3E}">
        <p14:creationId xmlns:p14="http://schemas.microsoft.com/office/powerpoint/2010/main" val="156045477"/>
      </p:ext>
    </p:extLst>
  </p:cSld>
  <p:clrMapOvr>
    <a:masterClrMapping/>
  </p:clrMapOvr>
  <mc:AlternateContent xmlns:mc="http://schemas.openxmlformats.org/markup-compatibility/2006" xmlns:p14="http://schemas.microsoft.com/office/powerpoint/2010/main">
    <mc:Choice Requires="p14">
      <p:transition spd="slow" p14:dur="2000" advTm="28105"/>
    </mc:Choice>
    <mc:Fallback xmlns="">
      <p:transition spd="slow" advTm="28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05" fill="hold"/>
                                        <p:tgtEl>
                                          <p:spTgt spid="4"/>
                                        </p:tgtEl>
                                      </p:cBhvr>
                                    </p:cmd>
                                  </p:childTnLst>
                                </p:cTn>
                              </p:par>
                            </p:childTnLst>
                          </p:cTn>
                        </p:par>
                        <p:par>
                          <p:cTn id="7" fill="hold">
                            <p:stCondLst>
                              <p:cond delay="28105"/>
                            </p:stCondLst>
                            <p:childTnLst>
                              <p:par>
                                <p:cTn id="8" presetID="1" presetClass="mediacall" presetSubtype="0" fill="hold" nodeType="afterEffect">
                                  <p:stCondLst>
                                    <p:cond delay="0"/>
                                  </p:stCondLst>
                                  <p:childTnLst>
                                    <p:cmd type="call" cmd="playFrom(0.0)">
                                      <p:cBhvr>
                                        <p:cTn id="9" dur="499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audio>
              <p:cMediaNode vol="80000">
                <p:cTn id="11"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9CFD4BE-4443-4B4B-4FA3-A687F66E735F}"/>
              </a:ext>
            </a:extLst>
          </p:cNvPr>
          <p:cNvSpPr>
            <a:spLocks noGrp="1"/>
          </p:cNvSpPr>
          <p:nvPr>
            <p:ph type="title"/>
          </p:nvPr>
        </p:nvSpPr>
        <p:spPr/>
        <p:txBody>
          <a:bodyPr/>
          <a:lstStyle/>
          <a:p>
            <a:r>
              <a:rPr lang="en-US" dirty="0"/>
              <a:t>What other Services is the Family Accessing?</a:t>
            </a:r>
          </a:p>
        </p:txBody>
      </p:sp>
      <p:sp>
        <p:nvSpPr>
          <p:cNvPr id="12" name="Content Placeholder 11">
            <a:extLst>
              <a:ext uri="{FF2B5EF4-FFF2-40B4-BE49-F238E27FC236}">
                <a16:creationId xmlns:a16="http://schemas.microsoft.com/office/drawing/2014/main" id="{B40351FA-75AC-DEEF-C7AE-E25902C5CB05}"/>
              </a:ext>
            </a:extLst>
          </p:cNvPr>
          <p:cNvSpPr>
            <a:spLocks noGrp="1"/>
          </p:cNvSpPr>
          <p:nvPr>
            <p:ph sz="half" idx="1"/>
          </p:nvPr>
        </p:nvSpPr>
        <p:spPr/>
        <p:txBody>
          <a:bodyPr>
            <a:normAutofit fontScale="92500"/>
          </a:bodyPr>
          <a:lstStyle/>
          <a:p>
            <a:pPr marL="457200" indent="-457200">
              <a:spcAft>
                <a:spcPts val="1200"/>
              </a:spcAft>
              <a:buFont typeface="Wingdings" panose="05000000000000000000" pitchFamily="2" charset="2"/>
              <a:buChar char="§"/>
            </a:pPr>
            <a:r>
              <a:rPr lang="en-US" sz="2800" dirty="0"/>
              <a:t>Review their childcare application. </a:t>
            </a:r>
          </a:p>
          <a:p>
            <a:pPr marL="457200" indent="-457200">
              <a:spcAft>
                <a:spcPts val="1200"/>
              </a:spcAft>
              <a:buFont typeface="Wingdings" panose="05000000000000000000" pitchFamily="2" charset="2"/>
              <a:buChar char="§"/>
            </a:pPr>
            <a:r>
              <a:rPr lang="en-US" sz="2800" dirty="0"/>
              <a:t>Ask the family to share who is involved with them.</a:t>
            </a:r>
          </a:p>
          <a:p>
            <a:pPr marL="457200" indent="-457200">
              <a:spcAft>
                <a:spcPts val="1200"/>
              </a:spcAft>
              <a:buFont typeface="Wingdings" panose="05000000000000000000" pitchFamily="2" charset="2"/>
              <a:buChar char="§"/>
            </a:pPr>
            <a:r>
              <a:rPr lang="en-US" sz="2800" dirty="0"/>
              <a:t>Offer to connect them with services by having the family sign a two-way consent form.</a:t>
            </a:r>
          </a:p>
          <a:p>
            <a:pPr marL="457200" indent="-457200">
              <a:spcAft>
                <a:spcPts val="1200"/>
              </a:spcAft>
              <a:buFont typeface="Wingdings" panose="05000000000000000000" pitchFamily="2" charset="2"/>
              <a:buChar char="§"/>
            </a:pPr>
            <a:r>
              <a:rPr lang="en-US" sz="2800" dirty="0"/>
              <a:t>Offer to arrange a team meeting with all services involved. </a:t>
            </a:r>
          </a:p>
          <a:p>
            <a:endParaRPr lang="en-US" dirty="0"/>
          </a:p>
        </p:txBody>
      </p:sp>
      <p:pic>
        <p:nvPicPr>
          <p:cNvPr id="14" name="Content Placeholder 13">
            <a:extLst>
              <a:ext uri="{FF2B5EF4-FFF2-40B4-BE49-F238E27FC236}">
                <a16:creationId xmlns:a16="http://schemas.microsoft.com/office/drawing/2014/main" id="{8A4CA55D-044B-2334-C651-127C45AA386A}"/>
              </a:ext>
            </a:extLst>
          </p:cNvPr>
          <p:cNvPicPr>
            <a:picLocks noGrp="1" noChangeAspect="1"/>
          </p:cNvPicPr>
          <p:nvPr>
            <p:ph sz="half" idx="2"/>
          </p:nvPr>
        </p:nvPicPr>
        <p:blipFill>
          <a:blip r:embed="rId7"/>
          <a:stretch>
            <a:fillRect/>
          </a:stretch>
        </p:blipFill>
        <p:spPr>
          <a:xfrm>
            <a:off x="6312195" y="2047356"/>
            <a:ext cx="4901609" cy="3907875"/>
          </a:xfrm>
          <a:prstGeom prst="rect">
            <a:avLst/>
          </a:prstGeom>
        </p:spPr>
      </p:pic>
      <p:pic>
        <p:nvPicPr>
          <p:cNvPr id="2" name="Recorded Sound">
            <a:hlinkClick r:id="" action="ppaction://media"/>
            <a:extLst>
              <a:ext uri="{FF2B5EF4-FFF2-40B4-BE49-F238E27FC236}">
                <a16:creationId xmlns:a16="http://schemas.microsoft.com/office/drawing/2014/main" id="{860B27BC-9F63-5C1B-2236-10B359A6E21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4639" y="4762313"/>
            <a:ext cx="487363" cy="487363"/>
          </a:xfrm>
          <a:prstGeom prst="rect">
            <a:avLst/>
          </a:prstGeom>
        </p:spPr>
      </p:pic>
      <p:pic>
        <p:nvPicPr>
          <p:cNvPr id="3" name="Recorded Sound">
            <a:hlinkClick r:id="" action="ppaction://media"/>
            <a:extLst>
              <a:ext uri="{FF2B5EF4-FFF2-40B4-BE49-F238E27FC236}">
                <a16:creationId xmlns:a16="http://schemas.microsoft.com/office/drawing/2014/main" id="{F79BDEA1-3C29-DE69-D537-EDE12443D21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04638" y="5689600"/>
            <a:ext cx="487363" cy="487363"/>
          </a:xfrm>
          <a:prstGeom prst="rect">
            <a:avLst/>
          </a:prstGeom>
        </p:spPr>
      </p:pic>
    </p:spTree>
    <p:extLst>
      <p:ext uri="{BB962C8B-B14F-4D97-AF65-F5344CB8AC3E}">
        <p14:creationId xmlns:p14="http://schemas.microsoft.com/office/powerpoint/2010/main" val="797954823"/>
      </p:ext>
    </p:extLst>
  </p:cSld>
  <p:clrMapOvr>
    <a:masterClrMapping/>
  </p:clrMapOvr>
  <mc:AlternateContent xmlns:mc="http://schemas.openxmlformats.org/markup-compatibility/2006" xmlns:p14="http://schemas.microsoft.com/office/powerpoint/2010/main">
    <mc:Choice Requires="p14">
      <p:transition spd="slow" p14:dur="2000" advTm="20169"/>
    </mc:Choice>
    <mc:Fallback xmlns="">
      <p:transition spd="slow" advTm="20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69" fill="hold"/>
                                        <p:tgtEl>
                                          <p:spTgt spid="2"/>
                                        </p:tgtEl>
                                      </p:cBhvr>
                                    </p:cmd>
                                  </p:childTnLst>
                                </p:cTn>
                              </p:par>
                            </p:childTnLst>
                          </p:cTn>
                        </p:par>
                        <p:par>
                          <p:cTn id="7" fill="hold">
                            <p:stCondLst>
                              <p:cond delay="20169"/>
                            </p:stCondLst>
                            <p:childTnLst>
                              <p:par>
                                <p:cTn id="8" presetID="1" presetClass="mediacall" presetSubtype="0" fill="hold" nodeType="afterEffect">
                                  <p:stCondLst>
                                    <p:cond delay="0"/>
                                  </p:stCondLst>
                                  <p:childTnLst>
                                    <p:cmd type="call" cmd="playFrom(0.0)">
                                      <p:cBhvr>
                                        <p:cTn id="9" dur="215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audio>
              <p:cMediaNode vol="80000">
                <p:cTn id="11"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85D6B02-66EE-B455-46A5-62610EF47ADF}"/>
              </a:ext>
            </a:extLst>
          </p:cNvPr>
          <p:cNvSpPr>
            <a:spLocks noGrp="1"/>
          </p:cNvSpPr>
          <p:nvPr>
            <p:ph type="title"/>
          </p:nvPr>
        </p:nvSpPr>
        <p:spPr>
          <a:xfrm>
            <a:off x="470385" y="728928"/>
            <a:ext cx="3469847" cy="3063875"/>
          </a:xfrm>
        </p:spPr>
        <p:txBody>
          <a:bodyPr/>
          <a:lstStyle/>
          <a:p>
            <a:r>
              <a:rPr lang="en-US" dirty="0"/>
              <a:t>Who May Collaborate on a Child’s ISP</a:t>
            </a:r>
          </a:p>
        </p:txBody>
      </p:sp>
      <p:sp>
        <p:nvSpPr>
          <p:cNvPr id="12" name="Content Placeholder 11">
            <a:extLst>
              <a:ext uri="{FF2B5EF4-FFF2-40B4-BE49-F238E27FC236}">
                <a16:creationId xmlns:a16="http://schemas.microsoft.com/office/drawing/2014/main" id="{1CA64D2E-D875-6B96-96B1-9652B7C221B8}"/>
              </a:ext>
            </a:extLst>
          </p:cNvPr>
          <p:cNvSpPr>
            <a:spLocks noGrp="1"/>
          </p:cNvSpPr>
          <p:nvPr>
            <p:ph idx="1"/>
          </p:nvPr>
        </p:nvSpPr>
        <p:spPr>
          <a:xfrm>
            <a:off x="4405745" y="598516"/>
            <a:ext cx="7464962" cy="5000852"/>
          </a:xfrm>
        </p:spPr>
        <p:txBody>
          <a:bodyPr>
            <a:normAutofit fontScale="92500" lnSpcReduction="10000"/>
          </a:bodyPr>
          <a:lstStyle/>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R</a:t>
            </a:r>
            <a:r>
              <a:rPr lang="en-US" dirty="0">
                <a:latin typeface="Arial" panose="020B0604020202020204" pitchFamily="34" charset="0"/>
                <a:cs typeface="Arial" panose="020B0604020202020204" pitchFamily="34" charset="0"/>
              </a:rPr>
              <a:t>esources for Exceptional Children and Youth</a:t>
            </a:r>
            <a:r>
              <a:rPr lang="en-US" sz="2800" dirty="0">
                <a:latin typeface="Arial" panose="020B0604020202020204" pitchFamily="34" charset="0"/>
                <a:cs typeface="Arial" panose="020B0604020202020204" pitchFamily="34" charset="0"/>
              </a:rPr>
              <a:t> – Durham Region</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Grandview Kids </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Children’s Developmental Behavioral Supports </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Kerry’s Place Autism Services</a:t>
            </a:r>
          </a:p>
          <a:p>
            <a:pPr marL="342900" indent="-342900">
              <a:buFont typeface="Wingdings" panose="05000000000000000000" pitchFamily="2" charset="2"/>
              <a:buChar char="§"/>
            </a:pPr>
            <a:r>
              <a:rPr lang="en-US" sz="2800" dirty="0" err="1">
                <a:latin typeface="Arial" panose="020B0604020202020204" pitchFamily="34" charset="0"/>
                <a:cs typeface="Arial" panose="020B0604020202020204" pitchFamily="34" charset="0"/>
              </a:rPr>
              <a:t>Kinark</a:t>
            </a:r>
            <a:r>
              <a:rPr lang="en-US" sz="2800" dirty="0">
                <a:latin typeface="Arial" panose="020B0604020202020204" pitchFamily="34" charset="0"/>
                <a:cs typeface="Arial" panose="020B0604020202020204" pitchFamily="34" charset="0"/>
              </a:rPr>
              <a:t> Child and Family Services </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Down Syndrome Association</a:t>
            </a:r>
          </a:p>
          <a:p>
            <a:pPr marL="342900" indent="-342900">
              <a:buFont typeface="Wingdings" panose="05000000000000000000" pitchFamily="2" charset="2"/>
              <a:buChar char="§"/>
            </a:pPr>
            <a:r>
              <a:rPr lang="en-CA" sz="2800" dirty="0">
                <a:latin typeface="Arial" panose="020B0604020202020204" pitchFamily="34" charset="0"/>
                <a:cs typeface="Arial" panose="020B0604020202020204" pitchFamily="34" charset="0"/>
              </a:rPr>
              <a:t>Holland </a:t>
            </a:r>
            <a:r>
              <a:rPr lang="en-CA" sz="2800" dirty="0" err="1">
                <a:latin typeface="Arial" panose="020B0604020202020204" pitchFamily="34" charset="0"/>
                <a:cs typeface="Arial" panose="020B0604020202020204" pitchFamily="34" charset="0"/>
              </a:rPr>
              <a:t>Bloorview</a:t>
            </a:r>
            <a:r>
              <a:rPr lang="en-CA" sz="2800" dirty="0">
                <a:latin typeface="Arial" panose="020B0604020202020204" pitchFamily="34" charset="0"/>
                <a:cs typeface="Arial" panose="020B0604020202020204" pitchFamily="34" charset="0"/>
              </a:rPr>
              <a:t>  Children Centre</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Geneva Centre for Autism </a:t>
            </a:r>
          </a:p>
          <a:p>
            <a:pPr marL="342900" indent="-342900">
              <a:buFont typeface="Wingdings" panose="05000000000000000000" pitchFamily="2" charset="2"/>
              <a:buChar char="§"/>
            </a:pPr>
            <a:r>
              <a:rPr lang="en-US" sz="2800" dirty="0">
                <a:latin typeface="Arial" panose="020B0604020202020204" pitchFamily="34" charset="0"/>
                <a:cs typeface="Arial" panose="020B0604020202020204" pitchFamily="34" charset="0"/>
              </a:rPr>
              <a:t>Autism Ontario</a:t>
            </a:r>
          </a:p>
          <a:p>
            <a:pPr marL="342900" indent="-342900">
              <a:buFont typeface="Wingdings" panose="05000000000000000000" pitchFamily="2" charset="2"/>
              <a:buChar char="§"/>
              <a:defRPr/>
            </a:pPr>
            <a:r>
              <a:rPr lang="en-CA" sz="2800" dirty="0">
                <a:latin typeface="Arial" panose="020B0604020202020204" pitchFamily="34" charset="0"/>
                <a:cs typeface="Arial" panose="020B0604020202020204" pitchFamily="34" charset="0"/>
              </a:rPr>
              <a:t>School Boards</a:t>
            </a:r>
            <a:endParaRPr lang="en-US" sz="2800" dirty="0"/>
          </a:p>
          <a:p>
            <a:endParaRPr lang="en-US" dirty="0"/>
          </a:p>
        </p:txBody>
      </p:sp>
      <p:pic>
        <p:nvPicPr>
          <p:cNvPr id="2" name="Recorded Sound">
            <a:hlinkClick r:id="" action="ppaction://media"/>
            <a:extLst>
              <a:ext uri="{FF2B5EF4-FFF2-40B4-BE49-F238E27FC236}">
                <a16:creationId xmlns:a16="http://schemas.microsoft.com/office/drawing/2014/main" id="{46E942BD-9778-C3DB-780D-3EEC5E3BE7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6703" y="5885390"/>
            <a:ext cx="487363" cy="487363"/>
          </a:xfrm>
          <a:prstGeom prst="rect">
            <a:avLst/>
          </a:prstGeom>
        </p:spPr>
      </p:pic>
    </p:spTree>
    <p:extLst>
      <p:ext uri="{BB962C8B-B14F-4D97-AF65-F5344CB8AC3E}">
        <p14:creationId xmlns:p14="http://schemas.microsoft.com/office/powerpoint/2010/main" val="2552132666"/>
      </p:ext>
    </p:extLst>
  </p:cSld>
  <p:clrMapOvr>
    <a:masterClrMapping/>
  </p:clrMapOvr>
  <mc:AlternateContent xmlns:mc="http://schemas.openxmlformats.org/markup-compatibility/2006" xmlns:p14="http://schemas.microsoft.com/office/powerpoint/2010/main">
    <mc:Choice Requires="p14">
      <p:transition spd="slow" p14:dur="2000" advTm="41852"/>
    </mc:Choice>
    <mc:Fallback xmlns="">
      <p:transition spd="slow" advTm="41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1D3F637-750C-4714-AE01-5DA076A36594}"/>
              </a:ext>
            </a:extLst>
          </p:cNvPr>
          <p:cNvSpPr txBox="1"/>
          <p:nvPr/>
        </p:nvSpPr>
        <p:spPr>
          <a:xfrm>
            <a:off x="2267210" y="2154432"/>
            <a:ext cx="1260251" cy="769441"/>
          </a:xfrm>
          <a:prstGeom prst="rect">
            <a:avLst/>
          </a:prstGeom>
          <a:noFill/>
        </p:spPr>
        <p:txBody>
          <a:bodyPr wrap="square">
            <a:spAutoFit/>
          </a:bodyPr>
          <a:lstStyle/>
          <a:p>
            <a:pPr algn="ctr"/>
            <a:r>
              <a:rPr lang="en-US" sz="4400" b="1" dirty="0">
                <a:solidFill>
                  <a:schemeClr val="bg1"/>
                </a:solidFill>
                <a:latin typeface="Aptos" panose="020B0004020202020204" pitchFamily="34" charset="0"/>
              </a:rPr>
              <a:t>87%</a:t>
            </a:r>
          </a:p>
        </p:txBody>
      </p:sp>
      <p:sp>
        <p:nvSpPr>
          <p:cNvPr id="10" name="TextBox 9">
            <a:extLst>
              <a:ext uri="{FF2B5EF4-FFF2-40B4-BE49-F238E27FC236}">
                <a16:creationId xmlns:a16="http://schemas.microsoft.com/office/drawing/2014/main" id="{0456FCCB-C8A4-7406-0922-81313356274C}"/>
              </a:ext>
            </a:extLst>
          </p:cNvPr>
          <p:cNvSpPr txBox="1"/>
          <p:nvPr/>
        </p:nvSpPr>
        <p:spPr>
          <a:xfrm>
            <a:off x="463803" y="2327045"/>
            <a:ext cx="1442126" cy="1077218"/>
          </a:xfrm>
          <a:prstGeom prst="rect">
            <a:avLst/>
          </a:prstGeom>
          <a:noFill/>
        </p:spPr>
        <p:txBody>
          <a:bodyPr wrap="square">
            <a:spAutoFit/>
          </a:bodyPr>
          <a:lstStyle/>
          <a:p>
            <a:pPr algn="r"/>
            <a:r>
              <a:rPr lang="en-US" sz="1600" b="1" dirty="0">
                <a:solidFill>
                  <a:schemeClr val="bg1"/>
                </a:solidFill>
                <a:latin typeface="Aptos" panose="020B0004020202020204" pitchFamily="34" charset="0"/>
              </a:rPr>
              <a:t>Details </a:t>
            </a:r>
            <a:br>
              <a:rPr lang="en-US" sz="1600" b="1" dirty="0">
                <a:solidFill>
                  <a:schemeClr val="bg1"/>
                </a:solidFill>
                <a:latin typeface="Aptos" panose="020B0004020202020204" pitchFamily="34" charset="0"/>
              </a:rPr>
            </a:br>
            <a:r>
              <a:rPr lang="en-US" sz="1600" b="1" dirty="0">
                <a:solidFill>
                  <a:schemeClr val="bg1"/>
                </a:solidFill>
                <a:latin typeface="Aptos" panose="020B0004020202020204" pitchFamily="34" charset="0"/>
              </a:rPr>
              <a:t>about statistic cited right</a:t>
            </a:r>
          </a:p>
        </p:txBody>
      </p:sp>
      <p:pic>
        <p:nvPicPr>
          <p:cNvPr id="12" name="Picture 11" descr="Graphical user interface, table&#10;&#10;Description automatically generated">
            <a:extLst>
              <a:ext uri="{FF2B5EF4-FFF2-40B4-BE49-F238E27FC236}">
                <a16:creationId xmlns:a16="http://schemas.microsoft.com/office/drawing/2014/main" id="{B0939177-2341-F6E9-BCD3-790319A83D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498" y="0"/>
            <a:ext cx="10775004" cy="6118167"/>
          </a:xfrm>
          <a:prstGeom prst="rect">
            <a:avLst/>
          </a:prstGeom>
        </p:spPr>
      </p:pic>
      <p:pic>
        <p:nvPicPr>
          <p:cNvPr id="2" name="Recorded Sound">
            <a:hlinkClick r:id="" action="ppaction://media"/>
            <a:extLst>
              <a:ext uri="{FF2B5EF4-FFF2-40B4-BE49-F238E27FC236}">
                <a16:creationId xmlns:a16="http://schemas.microsoft.com/office/drawing/2014/main" id="{BDA78EC2-AE0B-D180-C217-E2E38A459B1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03676" y="5874485"/>
            <a:ext cx="487363" cy="487363"/>
          </a:xfrm>
          <a:prstGeom prst="rect">
            <a:avLst/>
          </a:prstGeom>
        </p:spPr>
      </p:pic>
    </p:spTree>
    <p:extLst>
      <p:ext uri="{BB962C8B-B14F-4D97-AF65-F5344CB8AC3E}">
        <p14:creationId xmlns:p14="http://schemas.microsoft.com/office/powerpoint/2010/main" val="2944072175"/>
      </p:ext>
    </p:extLst>
  </p:cSld>
  <p:clrMapOvr>
    <a:masterClrMapping/>
  </p:clrMapOvr>
  <mc:AlternateContent xmlns:mc="http://schemas.openxmlformats.org/markup-compatibility/2006" xmlns:p14="http://schemas.microsoft.com/office/powerpoint/2010/main">
    <mc:Choice Requires="p14">
      <p:transition spd="slow" p14:dur="2000" advTm="33388"/>
    </mc:Choice>
    <mc:Fallback xmlns="">
      <p:transition spd="slow" advTm="33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63AC2-2AA4-DECD-8668-E81F8EC3D6F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B92BB84-6320-1A3B-A61C-11E7EC990419}"/>
              </a:ext>
            </a:extLst>
          </p:cNvPr>
          <p:cNvSpPr txBox="1"/>
          <p:nvPr/>
        </p:nvSpPr>
        <p:spPr>
          <a:xfrm>
            <a:off x="2267210" y="2154432"/>
            <a:ext cx="1260251" cy="769441"/>
          </a:xfrm>
          <a:prstGeom prst="rect">
            <a:avLst/>
          </a:prstGeom>
          <a:noFill/>
        </p:spPr>
        <p:txBody>
          <a:bodyPr wrap="square">
            <a:spAutoFit/>
          </a:bodyPr>
          <a:lstStyle/>
          <a:p>
            <a:pPr algn="ctr"/>
            <a:r>
              <a:rPr lang="en-US" sz="4400" b="1" dirty="0">
                <a:solidFill>
                  <a:schemeClr val="bg1"/>
                </a:solidFill>
                <a:latin typeface="Aptos" panose="020B0004020202020204" pitchFamily="34" charset="0"/>
              </a:rPr>
              <a:t>87%</a:t>
            </a:r>
          </a:p>
        </p:txBody>
      </p:sp>
      <p:sp>
        <p:nvSpPr>
          <p:cNvPr id="10" name="TextBox 9">
            <a:extLst>
              <a:ext uri="{FF2B5EF4-FFF2-40B4-BE49-F238E27FC236}">
                <a16:creationId xmlns:a16="http://schemas.microsoft.com/office/drawing/2014/main" id="{7B96825B-36B1-90ED-6FA8-889C5FE302DF}"/>
              </a:ext>
            </a:extLst>
          </p:cNvPr>
          <p:cNvSpPr txBox="1"/>
          <p:nvPr/>
        </p:nvSpPr>
        <p:spPr>
          <a:xfrm>
            <a:off x="463803" y="2327045"/>
            <a:ext cx="1442126" cy="1077218"/>
          </a:xfrm>
          <a:prstGeom prst="rect">
            <a:avLst/>
          </a:prstGeom>
          <a:noFill/>
        </p:spPr>
        <p:txBody>
          <a:bodyPr wrap="square">
            <a:spAutoFit/>
          </a:bodyPr>
          <a:lstStyle/>
          <a:p>
            <a:pPr algn="r"/>
            <a:r>
              <a:rPr lang="en-US" sz="1600" b="1" dirty="0">
                <a:solidFill>
                  <a:schemeClr val="bg1"/>
                </a:solidFill>
                <a:latin typeface="Aptos" panose="020B0004020202020204" pitchFamily="34" charset="0"/>
              </a:rPr>
              <a:t>Details </a:t>
            </a:r>
            <a:br>
              <a:rPr lang="en-US" sz="1600" b="1" dirty="0">
                <a:solidFill>
                  <a:schemeClr val="bg1"/>
                </a:solidFill>
                <a:latin typeface="Aptos" panose="020B0004020202020204" pitchFamily="34" charset="0"/>
              </a:rPr>
            </a:br>
            <a:r>
              <a:rPr lang="en-US" sz="1600" b="1" dirty="0">
                <a:solidFill>
                  <a:schemeClr val="bg1"/>
                </a:solidFill>
                <a:latin typeface="Aptos" panose="020B0004020202020204" pitchFamily="34" charset="0"/>
              </a:rPr>
              <a:t>about statistic cited right</a:t>
            </a:r>
          </a:p>
        </p:txBody>
      </p:sp>
      <p:pic>
        <p:nvPicPr>
          <p:cNvPr id="2" name="Picture 1" descr="Graphical user interface, text, application, email&#10;&#10;Description automatically generated">
            <a:extLst>
              <a:ext uri="{FF2B5EF4-FFF2-40B4-BE49-F238E27FC236}">
                <a16:creationId xmlns:a16="http://schemas.microsoft.com/office/drawing/2014/main" id="{F8155F54-CF21-E180-BA62-71E13956AF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854" y="133003"/>
            <a:ext cx="10640291" cy="5985164"/>
          </a:xfrm>
          <a:prstGeom prst="rect">
            <a:avLst/>
          </a:prstGeom>
        </p:spPr>
      </p:pic>
      <p:pic>
        <p:nvPicPr>
          <p:cNvPr id="3" name="Recorded Sound">
            <a:hlinkClick r:id="" action="ppaction://media"/>
            <a:extLst>
              <a:ext uri="{FF2B5EF4-FFF2-40B4-BE49-F238E27FC236}">
                <a16:creationId xmlns:a16="http://schemas.microsoft.com/office/drawing/2014/main" id="{5FF1A600-09B2-C5ED-32F3-FADF4FF4730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6447" y="4830445"/>
            <a:ext cx="487363" cy="487363"/>
          </a:xfrm>
          <a:prstGeom prst="rect">
            <a:avLst/>
          </a:prstGeom>
        </p:spPr>
      </p:pic>
      <p:pic>
        <p:nvPicPr>
          <p:cNvPr id="4" name="Recorded Sound">
            <a:hlinkClick r:id="" action="ppaction://media"/>
            <a:extLst>
              <a:ext uri="{FF2B5EF4-FFF2-40B4-BE49-F238E27FC236}">
                <a16:creationId xmlns:a16="http://schemas.microsoft.com/office/drawing/2014/main" id="{0AB7C10A-6100-529E-656B-4D23F45881B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32465" y="5874485"/>
            <a:ext cx="487363" cy="487363"/>
          </a:xfrm>
          <a:prstGeom prst="rect">
            <a:avLst/>
          </a:prstGeom>
        </p:spPr>
      </p:pic>
    </p:spTree>
    <p:extLst>
      <p:ext uri="{BB962C8B-B14F-4D97-AF65-F5344CB8AC3E}">
        <p14:creationId xmlns:p14="http://schemas.microsoft.com/office/powerpoint/2010/main" val="3334535029"/>
      </p:ext>
    </p:extLst>
  </p:cSld>
  <p:clrMapOvr>
    <a:masterClrMapping/>
  </p:clrMapOvr>
  <mc:AlternateContent xmlns:mc="http://schemas.openxmlformats.org/markup-compatibility/2006" xmlns:p14="http://schemas.microsoft.com/office/powerpoint/2010/main">
    <mc:Choice Requires="p14">
      <p:transition spd="slow" p14:dur="2000" advTm="30253"/>
    </mc:Choice>
    <mc:Fallback xmlns="">
      <p:transition spd="slow" advTm="30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53" fill="hold"/>
                                        <p:tgtEl>
                                          <p:spTgt spid="3"/>
                                        </p:tgtEl>
                                      </p:cBhvr>
                                    </p:cmd>
                                  </p:childTnLst>
                                </p:cTn>
                              </p:par>
                            </p:childTnLst>
                          </p:cTn>
                        </p:par>
                        <p:par>
                          <p:cTn id="7" fill="hold">
                            <p:stCondLst>
                              <p:cond delay="30253"/>
                            </p:stCondLst>
                            <p:childTnLst>
                              <p:par>
                                <p:cTn id="8" presetID="1" presetClass="mediacall" presetSubtype="0" fill="hold" nodeType="afterEffect">
                                  <p:stCondLst>
                                    <p:cond delay="0"/>
                                  </p:stCondLst>
                                  <p:childTnLst>
                                    <p:cmd type="call" cmd="playFrom(0.0)">
                                      <p:cBhvr>
                                        <p:cTn id="9" dur="279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audio>
              <p:cMediaNode vol="80000">
                <p:cTn id="11"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02AB8-37E7-3261-D6D3-98025A06DCB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3E6ECD0-1E6D-E53F-C7C2-6DDB745B3063}"/>
              </a:ext>
            </a:extLst>
          </p:cNvPr>
          <p:cNvSpPr txBox="1"/>
          <p:nvPr/>
        </p:nvSpPr>
        <p:spPr>
          <a:xfrm>
            <a:off x="463803" y="2327045"/>
            <a:ext cx="1442126" cy="1077218"/>
          </a:xfrm>
          <a:prstGeom prst="rect">
            <a:avLst/>
          </a:prstGeom>
          <a:noFill/>
        </p:spPr>
        <p:txBody>
          <a:bodyPr wrap="square">
            <a:spAutoFit/>
          </a:bodyPr>
          <a:lstStyle/>
          <a:p>
            <a:pPr algn="r"/>
            <a:r>
              <a:rPr lang="en-US" sz="1600" b="1" dirty="0">
                <a:solidFill>
                  <a:schemeClr val="bg1"/>
                </a:solidFill>
                <a:latin typeface="Aptos" panose="020B0004020202020204" pitchFamily="34" charset="0"/>
              </a:rPr>
              <a:t>Details </a:t>
            </a:r>
            <a:br>
              <a:rPr lang="en-US" sz="1600" b="1" dirty="0">
                <a:solidFill>
                  <a:schemeClr val="bg1"/>
                </a:solidFill>
                <a:latin typeface="Aptos" panose="020B0004020202020204" pitchFamily="34" charset="0"/>
              </a:rPr>
            </a:br>
            <a:r>
              <a:rPr lang="en-US" sz="1600" b="1" dirty="0">
                <a:solidFill>
                  <a:schemeClr val="bg1"/>
                </a:solidFill>
                <a:latin typeface="Aptos" panose="020B0004020202020204" pitchFamily="34" charset="0"/>
              </a:rPr>
              <a:t>about statistic cited right</a:t>
            </a:r>
          </a:p>
        </p:txBody>
      </p:sp>
      <p:pic>
        <p:nvPicPr>
          <p:cNvPr id="5" name="Recorded Sound">
            <a:hlinkClick r:id="" action="ppaction://media"/>
            <a:extLst>
              <a:ext uri="{FF2B5EF4-FFF2-40B4-BE49-F238E27FC236}">
                <a16:creationId xmlns:a16="http://schemas.microsoft.com/office/drawing/2014/main" id="{57CA7F0F-2C40-218B-47AC-383385D7291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4751" y="6182343"/>
            <a:ext cx="487363" cy="487363"/>
          </a:xfrm>
          <a:prstGeom prst="rect">
            <a:avLst/>
          </a:prstGeom>
        </p:spPr>
      </p:pic>
      <p:pic>
        <p:nvPicPr>
          <p:cNvPr id="6" name="Recorded Sound">
            <a:hlinkClick r:id="" action="ppaction://media"/>
            <a:extLst>
              <a:ext uri="{FF2B5EF4-FFF2-40B4-BE49-F238E27FC236}">
                <a16:creationId xmlns:a16="http://schemas.microsoft.com/office/drawing/2014/main" id="{88EB1E2D-3067-DA1F-DF3A-CDFF090F03D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84866" y="6182344"/>
            <a:ext cx="487363" cy="487363"/>
          </a:xfrm>
          <a:prstGeom prst="rect">
            <a:avLst/>
          </a:prstGeom>
        </p:spPr>
      </p:pic>
      <p:pic>
        <p:nvPicPr>
          <p:cNvPr id="4" name="Picture 3">
            <a:extLst>
              <a:ext uri="{FF2B5EF4-FFF2-40B4-BE49-F238E27FC236}">
                <a16:creationId xmlns:a16="http://schemas.microsoft.com/office/drawing/2014/main" id="{724C6C73-D6B8-EE03-1421-5CAD78C08224}"/>
              </a:ext>
            </a:extLst>
          </p:cNvPr>
          <p:cNvPicPr>
            <a:picLocks noChangeAspect="1"/>
          </p:cNvPicPr>
          <p:nvPr/>
        </p:nvPicPr>
        <p:blipFill>
          <a:blip r:embed="rId8"/>
          <a:stretch>
            <a:fillRect/>
          </a:stretch>
        </p:blipFill>
        <p:spPr>
          <a:xfrm>
            <a:off x="1706499" y="0"/>
            <a:ext cx="8262449" cy="6189664"/>
          </a:xfrm>
          <a:prstGeom prst="rect">
            <a:avLst/>
          </a:prstGeom>
        </p:spPr>
      </p:pic>
    </p:spTree>
    <p:extLst>
      <p:ext uri="{BB962C8B-B14F-4D97-AF65-F5344CB8AC3E}">
        <p14:creationId xmlns:p14="http://schemas.microsoft.com/office/powerpoint/2010/main" val="1225783448"/>
      </p:ext>
    </p:extLst>
  </p:cSld>
  <p:clrMapOvr>
    <a:masterClrMapping/>
  </p:clrMapOvr>
  <mc:AlternateContent xmlns:mc="http://schemas.openxmlformats.org/markup-compatibility/2006" xmlns:p14="http://schemas.microsoft.com/office/powerpoint/2010/main">
    <mc:Choice Requires="p14">
      <p:transition spd="slow" p14:dur="2000" advTm="21454"/>
    </mc:Choice>
    <mc:Fallback xmlns="">
      <p:transition spd="slow" advTm="21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817" fill="hold"/>
                                        <p:tgtEl>
                                          <p:spTgt spid="5"/>
                                        </p:tgtEl>
                                      </p:cBhvr>
                                    </p:cmd>
                                  </p:childTnLst>
                                </p:cTn>
                              </p:par>
                            </p:childTnLst>
                          </p:cTn>
                        </p:par>
                        <p:par>
                          <p:cTn id="7" fill="hold">
                            <p:stCondLst>
                              <p:cond delay="38817"/>
                            </p:stCondLst>
                            <p:childTnLst>
                              <p:par>
                                <p:cTn id="8" presetID="1" presetClass="mediacall" presetSubtype="0" fill="hold" nodeType="afterEffect">
                                  <p:stCondLst>
                                    <p:cond delay="0"/>
                                  </p:stCondLst>
                                  <p:childTnLst>
                                    <p:cmd type="call" cmd="playFrom(0.0)">
                                      <p:cBhvr>
                                        <p:cTn id="9" dur="713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audio>
              <p:cMediaNode vol="80000">
                <p:cTn id="11"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C586-B465-56A8-9CAD-8F768B64E515}"/>
              </a:ext>
            </a:extLst>
          </p:cNvPr>
          <p:cNvSpPr>
            <a:spLocks noGrp="1"/>
          </p:cNvSpPr>
          <p:nvPr>
            <p:ph type="title"/>
          </p:nvPr>
        </p:nvSpPr>
        <p:spPr>
          <a:xfrm>
            <a:off x="838200" y="198870"/>
            <a:ext cx="10515600" cy="1325563"/>
          </a:xfrm>
        </p:spPr>
        <p:txBody>
          <a:bodyPr>
            <a:normAutofit/>
          </a:bodyPr>
          <a:lstStyle/>
          <a:p>
            <a:pPr algn="ctr"/>
            <a:r>
              <a:rPr lang="en-US" sz="5400" dirty="0"/>
              <a:t>Who Does What?</a:t>
            </a:r>
          </a:p>
        </p:txBody>
      </p:sp>
      <p:pic>
        <p:nvPicPr>
          <p:cNvPr id="3" name="Picture 2">
            <a:extLst>
              <a:ext uri="{FF2B5EF4-FFF2-40B4-BE49-F238E27FC236}">
                <a16:creationId xmlns:a16="http://schemas.microsoft.com/office/drawing/2014/main" id="{BA0EE5CB-9743-8E95-98F2-3EC5F4897DC6}"/>
              </a:ext>
            </a:extLst>
          </p:cNvPr>
          <p:cNvPicPr>
            <a:picLocks noChangeAspect="1"/>
          </p:cNvPicPr>
          <p:nvPr/>
        </p:nvPicPr>
        <p:blipFill>
          <a:blip r:embed="rId5"/>
          <a:stretch>
            <a:fillRect/>
          </a:stretch>
        </p:blipFill>
        <p:spPr>
          <a:xfrm>
            <a:off x="1723988" y="1313412"/>
            <a:ext cx="9066533" cy="4885060"/>
          </a:xfrm>
          <a:prstGeom prst="rect">
            <a:avLst/>
          </a:prstGeom>
        </p:spPr>
      </p:pic>
      <p:pic>
        <p:nvPicPr>
          <p:cNvPr id="4" name="Recorded Sound">
            <a:hlinkClick r:id="" action="ppaction://media"/>
            <a:extLst>
              <a:ext uri="{FF2B5EF4-FFF2-40B4-BE49-F238E27FC236}">
                <a16:creationId xmlns:a16="http://schemas.microsoft.com/office/drawing/2014/main" id="{B6415EE3-9E15-3A31-3672-67AE93F505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8870" y="5954790"/>
            <a:ext cx="487363" cy="487363"/>
          </a:xfrm>
          <a:prstGeom prst="rect">
            <a:avLst/>
          </a:prstGeom>
        </p:spPr>
      </p:pic>
    </p:spTree>
    <p:extLst>
      <p:ext uri="{BB962C8B-B14F-4D97-AF65-F5344CB8AC3E}">
        <p14:creationId xmlns:p14="http://schemas.microsoft.com/office/powerpoint/2010/main" val="2872888711"/>
      </p:ext>
    </p:extLst>
  </p:cSld>
  <p:clrMapOvr>
    <a:masterClrMapping/>
  </p:clrMapOvr>
  <mc:AlternateContent xmlns:mc="http://schemas.openxmlformats.org/markup-compatibility/2006" xmlns:p14="http://schemas.microsoft.com/office/powerpoint/2010/main">
    <mc:Choice Requires="p14">
      <p:transition spd="slow" p14:dur="2000" advTm="52221"/>
    </mc:Choice>
    <mc:Fallback xmlns="">
      <p:transition spd="slow" advTm="52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010FB1-4864-3E8C-DF52-7EDC4AAC78A5}"/>
              </a:ext>
            </a:extLst>
          </p:cNvPr>
          <p:cNvPicPr>
            <a:picLocks noChangeAspect="1"/>
          </p:cNvPicPr>
          <p:nvPr/>
        </p:nvPicPr>
        <p:blipFill>
          <a:blip r:embed="rId5"/>
          <a:srcRect/>
          <a:stretch/>
        </p:blipFill>
        <p:spPr>
          <a:xfrm>
            <a:off x="411425" y="5972927"/>
            <a:ext cx="3176392" cy="588220"/>
          </a:xfrm>
          <a:prstGeom prst="rect">
            <a:avLst/>
          </a:prstGeom>
        </p:spPr>
      </p:pic>
      <p:pic>
        <p:nvPicPr>
          <p:cNvPr id="3" name="Picture 2">
            <a:extLst>
              <a:ext uri="{FF2B5EF4-FFF2-40B4-BE49-F238E27FC236}">
                <a16:creationId xmlns:a16="http://schemas.microsoft.com/office/drawing/2014/main" id="{9B4AA8A4-49DE-068D-B727-CDF0214BA9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2814" y="1523259"/>
            <a:ext cx="3414406" cy="2299421"/>
          </a:xfrm>
          <a:prstGeom prst="rect">
            <a:avLst/>
          </a:prstGeom>
        </p:spPr>
      </p:pic>
      <p:pic>
        <p:nvPicPr>
          <p:cNvPr id="8" name="Picture 7">
            <a:extLst>
              <a:ext uri="{FF2B5EF4-FFF2-40B4-BE49-F238E27FC236}">
                <a16:creationId xmlns:a16="http://schemas.microsoft.com/office/drawing/2014/main" id="{FDDD05F3-3D25-9398-E54F-BCECA7DA51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3995" y="2144684"/>
            <a:ext cx="2741589" cy="3538636"/>
          </a:xfrm>
          <a:prstGeom prst="rect">
            <a:avLst/>
          </a:prstGeom>
        </p:spPr>
      </p:pic>
      <p:pic>
        <p:nvPicPr>
          <p:cNvPr id="11" name="Picture 10">
            <a:extLst>
              <a:ext uri="{FF2B5EF4-FFF2-40B4-BE49-F238E27FC236}">
                <a16:creationId xmlns:a16="http://schemas.microsoft.com/office/drawing/2014/main" id="{C92B994E-C1A0-6370-AA82-22610757BC55}"/>
              </a:ext>
            </a:extLst>
          </p:cNvPr>
          <p:cNvPicPr>
            <a:picLocks noChangeAspect="1"/>
          </p:cNvPicPr>
          <p:nvPr/>
        </p:nvPicPr>
        <p:blipFill>
          <a:blip r:embed="rId8"/>
          <a:stretch>
            <a:fillRect/>
          </a:stretch>
        </p:blipFill>
        <p:spPr>
          <a:xfrm>
            <a:off x="8740262" y="3923934"/>
            <a:ext cx="2404304" cy="2299420"/>
          </a:xfrm>
          <a:prstGeom prst="rect">
            <a:avLst/>
          </a:prstGeom>
        </p:spPr>
      </p:pic>
      <p:pic>
        <p:nvPicPr>
          <p:cNvPr id="12" name="Picture 11">
            <a:extLst>
              <a:ext uri="{FF2B5EF4-FFF2-40B4-BE49-F238E27FC236}">
                <a16:creationId xmlns:a16="http://schemas.microsoft.com/office/drawing/2014/main" id="{CB0A076A-D6F3-BC2E-8DE2-D89C8E246F3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2815" y="4139071"/>
            <a:ext cx="3414405" cy="2299420"/>
          </a:xfrm>
          <a:prstGeom prst="rect">
            <a:avLst/>
          </a:prstGeom>
        </p:spPr>
      </p:pic>
      <p:sp>
        <p:nvSpPr>
          <p:cNvPr id="13" name="Title 12">
            <a:extLst>
              <a:ext uri="{FF2B5EF4-FFF2-40B4-BE49-F238E27FC236}">
                <a16:creationId xmlns:a16="http://schemas.microsoft.com/office/drawing/2014/main" id="{FDF6DB8F-ABB9-06F5-CDD0-1AE782E5BDFE}"/>
              </a:ext>
            </a:extLst>
          </p:cNvPr>
          <p:cNvSpPr>
            <a:spLocks noGrp="1"/>
          </p:cNvSpPr>
          <p:nvPr>
            <p:ph type="title"/>
          </p:nvPr>
        </p:nvSpPr>
        <p:spPr/>
        <p:txBody>
          <a:bodyPr>
            <a:normAutofit/>
          </a:bodyPr>
          <a:lstStyle/>
          <a:p>
            <a:pPr algn="ctr"/>
            <a:r>
              <a:rPr lang="en-US" sz="5400" dirty="0">
                <a:solidFill>
                  <a:schemeClr val="tx2"/>
                </a:solidFill>
              </a:rPr>
              <a:t>Tools to Gather Information </a:t>
            </a:r>
          </a:p>
        </p:txBody>
      </p:sp>
      <p:pic>
        <p:nvPicPr>
          <p:cNvPr id="14" name="Picture 13">
            <a:extLst>
              <a:ext uri="{FF2B5EF4-FFF2-40B4-BE49-F238E27FC236}">
                <a16:creationId xmlns:a16="http://schemas.microsoft.com/office/drawing/2014/main" id="{1A306670-234E-2E07-748D-5F67065F913A}"/>
              </a:ext>
            </a:extLst>
          </p:cNvPr>
          <p:cNvPicPr>
            <a:picLocks noChangeAspect="1"/>
          </p:cNvPicPr>
          <p:nvPr/>
        </p:nvPicPr>
        <p:blipFill>
          <a:blip r:embed="rId10"/>
          <a:stretch>
            <a:fillRect/>
          </a:stretch>
        </p:blipFill>
        <p:spPr>
          <a:xfrm>
            <a:off x="8740262" y="1523259"/>
            <a:ext cx="2404304" cy="2143125"/>
          </a:xfrm>
          <a:prstGeom prst="rect">
            <a:avLst/>
          </a:prstGeom>
        </p:spPr>
      </p:pic>
      <p:pic>
        <p:nvPicPr>
          <p:cNvPr id="2" name="Recorded Sound">
            <a:hlinkClick r:id="" action="ppaction://media"/>
            <a:extLst>
              <a:ext uri="{FF2B5EF4-FFF2-40B4-BE49-F238E27FC236}">
                <a16:creationId xmlns:a16="http://schemas.microsoft.com/office/drawing/2014/main" id="{67720DEE-B415-9CA5-7045-747CCAC77FE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5063" y="5977083"/>
            <a:ext cx="487363" cy="487363"/>
          </a:xfrm>
          <a:prstGeom prst="rect">
            <a:avLst/>
          </a:prstGeom>
        </p:spPr>
      </p:pic>
    </p:spTree>
    <p:extLst>
      <p:ext uri="{BB962C8B-B14F-4D97-AF65-F5344CB8AC3E}">
        <p14:creationId xmlns:p14="http://schemas.microsoft.com/office/powerpoint/2010/main" val="581995284"/>
      </p:ext>
    </p:extLst>
  </p:cSld>
  <p:clrMapOvr>
    <a:masterClrMapping/>
  </p:clrMapOvr>
  <mc:AlternateContent xmlns:mc="http://schemas.openxmlformats.org/markup-compatibility/2006" xmlns:p14="http://schemas.microsoft.com/office/powerpoint/2010/main">
    <mc:Choice Requires="p14">
      <p:transition spd="slow" p14:dur="2000" advTm="21049"/>
    </mc:Choice>
    <mc:Fallback xmlns="">
      <p:transition spd="slow" advTm="210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par>
                          <p:cTn id="25" fill="hold">
                            <p:stCondLst>
                              <p:cond delay="500"/>
                            </p:stCondLst>
                            <p:childTnLst>
                              <p:par>
                                <p:cTn id="26" presetID="1" presetClass="mediacall" presetSubtype="0" fill="hold" nodeType="afterEffect">
                                  <p:stCondLst>
                                    <p:cond delay="0"/>
                                  </p:stCondLst>
                                  <p:childTnLst>
                                    <p:cmd type="call" cmd="playFrom(0.0)">
                                      <p:cBhvr>
                                        <p:cTn id="27" dur="21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65E858-D6B6-9099-0CE9-0E7ED71D2EBF}"/>
              </a:ext>
            </a:extLst>
          </p:cNvPr>
          <p:cNvSpPr>
            <a:spLocks noGrp="1"/>
          </p:cNvSpPr>
          <p:nvPr>
            <p:ph type="title"/>
          </p:nvPr>
        </p:nvSpPr>
        <p:spPr/>
        <p:txBody>
          <a:bodyPr>
            <a:normAutofit/>
          </a:bodyPr>
          <a:lstStyle/>
          <a:p>
            <a:pPr algn="ctr"/>
            <a:r>
              <a:rPr lang="en-US" sz="5400" dirty="0"/>
              <a:t>How to Access Our Template </a:t>
            </a:r>
          </a:p>
        </p:txBody>
      </p:sp>
      <p:pic>
        <p:nvPicPr>
          <p:cNvPr id="5" name="Picture 4">
            <a:extLst>
              <a:ext uri="{FF2B5EF4-FFF2-40B4-BE49-F238E27FC236}">
                <a16:creationId xmlns:a16="http://schemas.microsoft.com/office/drawing/2014/main" id="{510E0790-D579-94DC-8861-85BE151E440F}"/>
              </a:ext>
            </a:extLst>
          </p:cNvPr>
          <p:cNvPicPr>
            <a:picLocks noChangeAspect="1"/>
          </p:cNvPicPr>
          <p:nvPr/>
        </p:nvPicPr>
        <p:blipFill>
          <a:blip r:embed="rId5"/>
          <a:srcRect/>
          <a:stretch/>
        </p:blipFill>
        <p:spPr>
          <a:xfrm>
            <a:off x="411425" y="5972927"/>
            <a:ext cx="3176392" cy="588220"/>
          </a:xfrm>
          <a:prstGeom prst="rect">
            <a:avLst/>
          </a:prstGeom>
        </p:spPr>
      </p:pic>
      <p:graphicFrame>
        <p:nvGraphicFramePr>
          <p:cNvPr id="8" name="Table 7">
            <a:extLst>
              <a:ext uri="{FF2B5EF4-FFF2-40B4-BE49-F238E27FC236}">
                <a16:creationId xmlns:a16="http://schemas.microsoft.com/office/drawing/2014/main" id="{874409D3-94CF-D73A-C12F-249BEDC35BF3}"/>
              </a:ext>
            </a:extLst>
          </p:cNvPr>
          <p:cNvGraphicFramePr>
            <a:graphicFrameLocks noGrp="1"/>
          </p:cNvGraphicFramePr>
          <p:nvPr>
            <p:extLst>
              <p:ext uri="{D42A27DB-BD31-4B8C-83A1-F6EECF244321}">
                <p14:modId xmlns:p14="http://schemas.microsoft.com/office/powerpoint/2010/main" val="1552592183"/>
              </p:ext>
            </p:extLst>
          </p:nvPr>
        </p:nvGraphicFramePr>
        <p:xfrm>
          <a:off x="652781" y="1819317"/>
          <a:ext cx="10701019" cy="4351998"/>
        </p:xfrm>
        <a:graphic>
          <a:graphicData uri="http://schemas.openxmlformats.org/drawingml/2006/table">
            <a:tbl>
              <a:tblPr firstRow="1" bandRow="1">
                <a:tableStyleId>{9DCAF9ED-07DC-4A11-8D7F-57B35C25682E}</a:tableStyleId>
              </a:tblPr>
              <a:tblGrid>
                <a:gridCol w="3413848">
                  <a:extLst>
                    <a:ext uri="{9D8B030D-6E8A-4147-A177-3AD203B41FA5}">
                      <a16:colId xmlns:a16="http://schemas.microsoft.com/office/drawing/2014/main" val="20000"/>
                    </a:ext>
                  </a:extLst>
                </a:gridCol>
                <a:gridCol w="7287171">
                  <a:extLst>
                    <a:ext uri="{9D8B030D-6E8A-4147-A177-3AD203B41FA5}">
                      <a16:colId xmlns:a16="http://schemas.microsoft.com/office/drawing/2014/main" val="20001"/>
                    </a:ext>
                  </a:extLst>
                </a:gridCol>
              </a:tblGrid>
              <a:tr h="456292">
                <a:tc>
                  <a:txBody>
                    <a:bodyPr/>
                    <a:lstStyle/>
                    <a:p>
                      <a:pPr algn="ctr"/>
                      <a:r>
                        <a:rPr lang="en-CA" sz="2400" dirty="0"/>
                        <a:t>Need help</a:t>
                      </a:r>
                      <a:r>
                        <a:rPr lang="en-CA" sz="2400" baseline="0" dirty="0"/>
                        <a:t> with</a:t>
                      </a:r>
                      <a:endParaRPr lang="en-C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CA" sz="2400" dirty="0"/>
                        <a:t>Contact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186358">
                <a:tc>
                  <a:txBody>
                    <a:bodyPr/>
                    <a:lstStyle/>
                    <a:p>
                      <a:pPr algn="ctr"/>
                      <a:endParaRPr lang="en-CA" dirty="0"/>
                    </a:p>
                    <a:p>
                      <a:pPr algn="ctr"/>
                      <a:r>
                        <a:rPr lang="en-CA" dirty="0"/>
                        <a:t>Electronic Copies </a:t>
                      </a:r>
                    </a:p>
                    <a:p>
                      <a:pPr algn="ctr"/>
                      <a:r>
                        <a:rPr lang="en-CA" dirty="0"/>
                        <a:t>of</a:t>
                      </a:r>
                      <a:r>
                        <a:rPr lang="en-CA" baseline="0" dirty="0"/>
                        <a:t> ISP S</a:t>
                      </a:r>
                      <a:r>
                        <a:rPr lang="en-CA" dirty="0"/>
                        <a:t>amples</a:t>
                      </a:r>
                    </a:p>
                    <a:p>
                      <a:pPr algn="ctr"/>
                      <a:r>
                        <a:rPr lang="en-CA" dirty="0"/>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CA" dirty="0"/>
                        <a:t>http://www.rfecydurham.com/resourceportal/child-care/individualized-support-plan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31934">
                <a:tc>
                  <a:txBody>
                    <a:bodyPr/>
                    <a:lstStyle/>
                    <a:p>
                      <a:pPr algn="ctr"/>
                      <a:r>
                        <a:rPr lang="en-CA" dirty="0"/>
                        <a:t>Individual Support Plan Implementation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CA" dirty="0"/>
                        <a:t>Contact your RC Consultant</a:t>
                      </a:r>
                      <a:r>
                        <a:rPr lang="en-CA" baseline="0" dirty="0"/>
                        <a:t> </a:t>
                      </a:r>
                    </a:p>
                    <a:p>
                      <a:pPr algn="ctr"/>
                      <a:r>
                        <a:rPr lang="en-CA" baseline="0" dirty="0"/>
                        <a:t>or </a:t>
                      </a:r>
                    </a:p>
                    <a:p>
                      <a:pPr algn="ctr"/>
                      <a:r>
                        <a:rPr lang="en-CA" dirty="0"/>
                        <a:t>RFECY </a:t>
                      </a:r>
                      <a:r>
                        <a:rPr lang="en-CA" baseline="0" dirty="0"/>
                        <a:t> </a:t>
                      </a:r>
                      <a:r>
                        <a:rPr lang="en-CA" dirty="0"/>
                        <a:t>905-427-8862 </a:t>
                      </a:r>
                      <a:endParaRPr lang="en-CA" baseline="0" dirty="0"/>
                    </a:p>
                    <a:p>
                      <a:pPr algn="ctr"/>
                      <a:endParaRPr lang="en-CA"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74144">
                <a:tc>
                  <a:txBody>
                    <a:bodyPr/>
                    <a:lstStyle/>
                    <a:p>
                      <a:pPr algn="ctr"/>
                      <a:r>
                        <a:rPr lang="en-CA" dirty="0"/>
                        <a:t>Connecting</a:t>
                      </a:r>
                      <a:r>
                        <a:rPr lang="en-CA" baseline="0" dirty="0"/>
                        <a:t> with </a:t>
                      </a:r>
                    </a:p>
                    <a:p>
                      <a:pPr algn="ctr"/>
                      <a:r>
                        <a:rPr lang="en-CA" baseline="0" dirty="0"/>
                        <a:t>Community Partners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CA" dirty="0"/>
                        <a:t>No Wrong Door Binder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2" name="Recorded Sound">
            <a:hlinkClick r:id="" action="ppaction://media"/>
            <a:extLst>
              <a:ext uri="{FF2B5EF4-FFF2-40B4-BE49-F238E27FC236}">
                <a16:creationId xmlns:a16="http://schemas.microsoft.com/office/drawing/2014/main" id="{9608AF8D-FF60-2571-1557-2909CDCB84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5418" y="6023355"/>
            <a:ext cx="487363" cy="487363"/>
          </a:xfrm>
          <a:prstGeom prst="rect">
            <a:avLst/>
          </a:prstGeom>
        </p:spPr>
      </p:pic>
    </p:spTree>
    <p:extLst>
      <p:ext uri="{BB962C8B-B14F-4D97-AF65-F5344CB8AC3E}">
        <p14:creationId xmlns:p14="http://schemas.microsoft.com/office/powerpoint/2010/main" val="457864016"/>
      </p:ext>
    </p:extLst>
  </p:cSld>
  <p:clrMapOvr>
    <a:masterClrMapping/>
  </p:clrMapOvr>
  <mc:AlternateContent xmlns:mc="http://schemas.openxmlformats.org/markup-compatibility/2006" xmlns:p14="http://schemas.microsoft.com/office/powerpoint/2010/main">
    <mc:Choice Requires="p14">
      <p:transition spd="slow" p14:dur="2000" advTm="20372"/>
    </mc:Choice>
    <mc:Fallback xmlns="">
      <p:transition spd="slow" advTm="20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2D598-C37C-801D-DFD8-B2BA271E072C}"/>
              </a:ext>
            </a:extLst>
          </p:cNvPr>
          <p:cNvSpPr>
            <a:spLocks noGrp="1"/>
          </p:cNvSpPr>
          <p:nvPr>
            <p:ph type="ctrTitle"/>
          </p:nvPr>
        </p:nvSpPr>
        <p:spPr/>
        <p:txBody>
          <a:bodyPr>
            <a:normAutofit/>
          </a:bodyPr>
          <a:lstStyle/>
          <a:p>
            <a:r>
              <a:rPr lang="en-US" sz="9600" dirty="0"/>
              <a:t>Thank you!</a:t>
            </a:r>
          </a:p>
        </p:txBody>
      </p:sp>
      <p:pic>
        <p:nvPicPr>
          <p:cNvPr id="5" name="Recorded Sound">
            <a:hlinkClick r:id="" action="ppaction://media"/>
            <a:extLst>
              <a:ext uri="{FF2B5EF4-FFF2-40B4-BE49-F238E27FC236}">
                <a16:creationId xmlns:a16="http://schemas.microsoft.com/office/drawing/2014/main" id="{9D8A4033-6163-03ED-3B5F-9C92BDE081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343" y="5994227"/>
            <a:ext cx="487363" cy="487363"/>
          </a:xfrm>
          <a:prstGeom prst="rect">
            <a:avLst/>
          </a:prstGeom>
        </p:spPr>
      </p:pic>
      <p:pic>
        <p:nvPicPr>
          <p:cNvPr id="7" name="Picture 6" descr="A black background with white text&#10;&#10;AI-generated content may be incorrect.">
            <a:extLst>
              <a:ext uri="{FF2B5EF4-FFF2-40B4-BE49-F238E27FC236}">
                <a16:creationId xmlns:a16="http://schemas.microsoft.com/office/drawing/2014/main" id="{AA558744-8B84-0820-687A-04E1DC668949}"/>
              </a:ext>
            </a:extLst>
          </p:cNvPr>
          <p:cNvPicPr>
            <a:picLocks noChangeAspect="1"/>
          </p:cNvPicPr>
          <p:nvPr/>
        </p:nvPicPr>
        <p:blipFill>
          <a:blip r:embed="rId6"/>
          <a:stretch>
            <a:fillRect/>
          </a:stretch>
        </p:blipFill>
        <p:spPr>
          <a:xfrm>
            <a:off x="844062" y="5227325"/>
            <a:ext cx="6758354" cy="1254265"/>
          </a:xfrm>
          <a:prstGeom prst="rect">
            <a:avLst/>
          </a:prstGeom>
        </p:spPr>
      </p:pic>
    </p:spTree>
    <p:extLst>
      <p:ext uri="{BB962C8B-B14F-4D97-AF65-F5344CB8AC3E}">
        <p14:creationId xmlns:p14="http://schemas.microsoft.com/office/powerpoint/2010/main" val="2015467203"/>
      </p:ext>
    </p:extLst>
  </p:cSld>
  <p:clrMapOvr>
    <a:masterClrMapping/>
  </p:clrMapOvr>
  <mc:AlternateContent xmlns:mc="http://schemas.openxmlformats.org/markup-compatibility/2006" xmlns:p14="http://schemas.microsoft.com/office/powerpoint/2010/main">
    <mc:Choice Requires="p14">
      <p:transition spd="slow" p14:dur="2000" advTm="3723"/>
    </mc:Choice>
    <mc:Fallback xmlns="">
      <p:transition spd="slow" advTm="3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6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RFECY">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d3f3a3c-4fea-4a10-bd64-bff992bd6e77" xsi:nil="true"/>
    <lcf76f155ced4ddcb4097134ff3c332f xmlns="b6a95080-b746-465f-8e55-27898356a7d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3EB0EE6B31DA42A75D521C6454544D" ma:contentTypeVersion="13" ma:contentTypeDescription="Create a new document." ma:contentTypeScope="" ma:versionID="0f75c01b61d6e1d6f3085c283cbc89c0">
  <xsd:schema xmlns:xsd="http://www.w3.org/2001/XMLSchema" xmlns:xs="http://www.w3.org/2001/XMLSchema" xmlns:p="http://schemas.microsoft.com/office/2006/metadata/properties" xmlns:ns2="b6a95080-b746-465f-8e55-27898356a7de" xmlns:ns3="bd3f3a3c-4fea-4a10-bd64-bff992bd6e77" targetNamespace="http://schemas.microsoft.com/office/2006/metadata/properties" ma:root="true" ma:fieldsID="dc9531b290172437f33fb6f330247c9b" ns2:_="" ns3:_="">
    <xsd:import namespace="b6a95080-b746-465f-8e55-27898356a7de"/>
    <xsd:import namespace="bd3f3a3c-4fea-4a10-bd64-bff992bd6e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a95080-b746-465f-8e55-27898356a7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6b7e11c-e830-4747-bcc0-bb330cd55a8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3f3a3c-4fea-4a10-bd64-bff992bd6e7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d4668dd-920b-40b8-b805-b63a013271b1}" ma:internalName="TaxCatchAll" ma:showField="CatchAllData" ma:web="bd3f3a3c-4fea-4a10-bd64-bff992bd6e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CEC80C-7530-4294-AB16-79C222B50C67}">
  <ds:schemaRefs>
    <ds:schemaRef ds:uri="http://schemas.microsoft.com/office/2006/metadata/properties"/>
    <ds:schemaRef ds:uri="http://schemas.microsoft.com/office/infopath/2007/PartnerControls"/>
    <ds:schemaRef ds:uri="bd3f3a3c-4fea-4a10-bd64-bff992bd6e77"/>
    <ds:schemaRef ds:uri="b6a95080-b746-465f-8e55-27898356a7de"/>
  </ds:schemaRefs>
</ds:datastoreItem>
</file>

<file path=customXml/itemProps2.xml><?xml version="1.0" encoding="utf-8"?>
<ds:datastoreItem xmlns:ds="http://schemas.openxmlformats.org/officeDocument/2006/customXml" ds:itemID="{23D34BD6-B83B-4DC3-87DE-0BCEF80D5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a95080-b746-465f-8e55-27898356a7de"/>
    <ds:schemaRef ds:uri="bd3f3a3c-4fea-4a10-bd64-bff992bd6e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2F9382-FDBE-4890-A813-87D52A3196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3560</TotalTime>
  <Words>1643</Words>
  <Application>Microsoft Office PowerPoint</Application>
  <PresentationFormat>Widescreen</PresentationFormat>
  <Paragraphs>150</Paragraphs>
  <Slides>16</Slides>
  <Notes>16</Notes>
  <HiddenSlides>0</HiddenSlides>
  <MMClips>21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Aptos</vt:lpstr>
      <vt:lpstr>Aptos Display</vt:lpstr>
      <vt:lpstr>Arial</vt:lpstr>
      <vt:lpstr>Calibri</vt:lpstr>
      <vt:lpstr>Wingdings</vt:lpstr>
      <vt:lpstr>Office Theme</vt:lpstr>
      <vt:lpstr>1_Office Theme</vt:lpstr>
      <vt:lpstr>Individual Support Plan</vt:lpstr>
      <vt:lpstr>Land Acknowledgement </vt:lpstr>
      <vt:lpstr>Agenda</vt:lpstr>
      <vt:lpstr>Resource Consultant</vt:lpstr>
      <vt:lpstr>PowerPoint Presentation</vt:lpstr>
      <vt:lpstr>How often should an ISP be reviewed?</vt:lpstr>
      <vt:lpstr>Connecting with Family</vt:lpstr>
      <vt:lpstr>What other Services is the Family Accessing?</vt:lpstr>
      <vt:lpstr>Who May Collaborate on a Child’s ISP</vt:lpstr>
      <vt:lpstr>PowerPoint Presentation</vt:lpstr>
      <vt:lpstr>PowerPoint Presentation</vt:lpstr>
      <vt:lpstr>PowerPoint Presentation</vt:lpstr>
      <vt:lpstr>Who Does What?</vt:lpstr>
      <vt:lpstr>Tools to Gather Information </vt:lpstr>
      <vt:lpstr>How to Access Our Template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 Martin</dc:creator>
  <cp:lastModifiedBy>Amber Maxam</cp:lastModifiedBy>
  <cp:revision>6</cp:revision>
  <dcterms:created xsi:type="dcterms:W3CDTF">2025-05-14T12:49:04Z</dcterms:created>
  <dcterms:modified xsi:type="dcterms:W3CDTF">2026-08-20T11:57:23Z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0x0101005B3EB0EE6B31DA42A75D521C6454544D</vt:lpwstr>
  </property>
  <property fmtid="{D5CDD505-2E9C-101B-9397-08002B2CF9AE}" pid="3" name="MediaServiceImageTags">
    <vt:lpwstr/>
  </property>
</Properties>
</file>